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4" r:id="rId5"/>
    <p:sldMasterId id="214748370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</p:sldIdLst>
  <p:sldSz cy="6858000" cx="9144000"/>
  <p:notesSz cx="6858000" cy="9144000"/>
  <p:embeddedFontLst>
    <p:embeddedFont>
      <p:font typeface="Lato"/>
      <p:regular r:id="rId97"/>
      <p:bold r:id="rId98"/>
      <p:italic r:id="rId99"/>
      <p:boldItalic r:id="rId10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布丁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78437A-15B0-430F-9D1F-4C07B8472C71}">
  <a:tblStyle styleId="{E378437A-15B0-430F-9D1F-4C07B8472C7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0" Type="http://schemas.openxmlformats.org/officeDocument/2006/relationships/font" Target="fonts/Lato-bold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font" Target="fonts/Lato-regular.fntdata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font" Target="fonts/Lato-italic.fntdata"/><Relationship Id="rId10" Type="http://schemas.openxmlformats.org/officeDocument/2006/relationships/slide" Target="slides/slide3.xml"/><Relationship Id="rId98" Type="http://schemas.openxmlformats.org/officeDocument/2006/relationships/font" Target="fonts/Lato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7-13T15:25:38.218">
    <p:pos x="6000" y="0"/>
    <p:text>新版hotspot可以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XiSkOSbaqEzFC7X_-Q1FewS-9Hhw2a_pjGfKv9uGvMI/edit#" TargetMode="External"/><Relationship Id="rId3" Type="http://schemas.openxmlformats.org/officeDocument/2006/relationships/hyperlink" Target="https://docs.google.com/document/d/1QuApzboOkpHZjEBe0Q7uruOqh6xlDB4sHNIXVZ9oQdk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g.pulipuli.info/2017/08/wekahotspot-association-rule-mining.html" TargetMode="External"/><Relationship Id="rId3" Type="http://schemas.openxmlformats.org/officeDocument/2006/relationships/hyperlink" Target="https://www.vectorstock.com/royalty-free-vector/baby-diaper-icon-flat-style-vector-7902069" TargetMode="External"/><Relationship Id="rId4" Type="http://schemas.openxmlformats.org/officeDocument/2006/relationships/hyperlink" Target="https://www.vectorstock.com/royalty-free-vector/beer-bottle-template-in-modern-flat-style-icon-on-vector-14974267" TargetMode="Externa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2b38f7437_2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e2b38f7437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課程編輯網頁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https://docs.google.com/document/d/1XiSkOSbaqEzFC7X_-Q1FewS-9Hhw2a_pjGfKv9uGvMI/edit#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W14 分類與預測：貝氏網路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https://docs.google.com/presentation/d/1fXzH2xWUigsy8bD8usxrO4V9fPW8xjAdtEHU6_Jui3A/edit?usp=sharing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文本探勘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http://l.pulipuli.info/19/ncku-tm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活動說明網頁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https://docs.google.com/document/d/1QuApzboOkpHZjEBe0Q7uruOqh6xlDB4sHNIXVZ9oQdk/edit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90分鐘+90分鐘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13：00 - 14：30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14：30 - 14：40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休息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14：40 - 16：20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9" name="Google Shape;389;ge2b38f7437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2b38f7437_10_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e2b38f7437_1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e2b38f7437_1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e2b38f7437_2_5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e2b38f7437_2_5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e2b38f7437_2_5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70960d5aab010963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70960d5aab010963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70960d5aab010963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2b38f7437_10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e2b38f7437_1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e2b38f7437_1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e2b38f7437_2_5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e2b38f7437_2_5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e2b38f7437_2_5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e2b38f7437_10_1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e2b38f7437_1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e2b38f7437_1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2b38f7437_2_5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e2b38f7437_2_5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ge2b38f7437_2_5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1546883ebdb671b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1546883ebdb671b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31546883ebdb671b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2b38f7437_10_1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2b38f7437_1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e2b38f7437_10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2b38f7437_2_5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e2b38f7437_2_5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如何探索資料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的共同模式？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e2b38f7437_2_5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e2b38f7437_2_2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e2b38f7437_2_2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e2b38f7437_2_2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6359b63119eccfb1_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6359b63119eccfb1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6359b63119eccfb1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e2b38f7437_2_8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e2b38f7437_2_8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e2b38f7437_2_8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e2b38f7437_2_10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e2b38f7437_2_10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e2b38f7437_2_10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2b38f7437_2_108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2b38f7437_2_10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ge2b38f7437_2_10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6359b63119eccfb1_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6359b63119eccfb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6359b63119eccfb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e2b38f7437_2_13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e2b38f7437_2_1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e2b38f7437_2_13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e2b38f7437_2_13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e2b38f7437_2_1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ge2b38f7437_2_13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6359b63119eccfb1_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6359b63119eccfb1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g6359b63119eccfb1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6359b63119eccfb1_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6359b63119eccfb1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先為重要的選項標亮</a:t>
            </a:r>
            <a:endParaRPr/>
          </a:p>
        </p:txBody>
      </p:sp>
      <p:sp>
        <p:nvSpPr>
          <p:cNvPr id="739" name="Google Shape;739;g6359b63119eccfb1_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e3f36411be_0_1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e3f36411be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ge3f36411be_0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2b38f7437_2_4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e2b38f7437_2_4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如何探索資料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的共同模式？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e2b38f7437_2_4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6359b63119eccfb1_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6359b63119eccfb1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g6359b63119eccfb1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2b38f7437_2_19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2b38f7437_2_19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ge2b38f7437_2_19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e2c74a181f_1_1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e2c74a181f_1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ge2c74a181f_1_1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e2b38f7437_2_14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e2b38f7437_2_14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ge2b38f7437_2_14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e2b38f7437_2_14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e2b38f7437_2_1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ge2b38f7437_2_14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e2b38f7437_2_14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e2b38f7437_2_14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ge2b38f7437_2_14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2b38f7437_2_14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2b38f7437_2_14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e2b38f7437_2_14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e2b38f7437_2_14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e2b38f7437_2_14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ge2b38f7437_2_14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e2b38f7437_2_15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e2b38f7437_2_15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ge2b38f7437_2_15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e2b38f7437_2_15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e2b38f7437_2_1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e2b38f7437_2_15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2b38f7437_2_4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e2b38f7437_2_4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e2b38f7437_2_4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e2b38f7437_2_15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e2b38f7437_2_15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ge2b38f7437_2_15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e2b38f7437_2_15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e2b38f7437_2_1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ge2b38f7437_2_15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2b38f7437_8_7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2b38f7437_8_7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ge2b38f7437_8_7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e2b38f7437_2_15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e2b38f7437_2_15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e2b38f7437_2_15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e2b38f7437_8_7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e2b38f7437_8_7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ge2b38f7437_8_7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e2b38f7437_2_16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e2b38f7437_2_16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ge2b38f7437_2_16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e2b38f7437_2_16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e2b38f7437_2_16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ge2b38f7437_2_16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e2b38f7437_8_7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e2b38f7437_8_7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ge2b38f7437_8_7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e2b38f7437_8_7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e2b38f7437_8_7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ge2b38f7437_8_7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e2b38f7437_2_19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e2b38f7437_2_19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ge2b38f7437_2_19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e2b38f7437_2_4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e2b38f7437_2_4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e2b38f7437_2_4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5e1089c260_0_2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5e1089c260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如何探索資料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的共同模式</a:t>
            </a:r>
            <a:r>
              <a:rPr lang="zh-TW"/>
              <a:t>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3" name="Google Shape;1033;g5e1089c260_0_2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e2b38f7437_8_6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e2b38f7437_8_6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http://blog.pulipuli.info/2017/08/wekahotspot-association-rule-mining.html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https://www.vectorstock.com/royalty-free-vector/baby-diaper-icon-flat-style-vector-7902069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https://www.vectorstock.com/royalty-free-vector/beer-bottle-template-in-modern-flat-style-icon-on-vector-14974267</a:t>
            </a:r>
            <a:r>
              <a:rPr lang="zh-TW"/>
              <a:t> </a:t>
            </a:r>
            <a:endParaRPr/>
          </a:p>
        </p:txBody>
      </p:sp>
      <p:sp>
        <p:nvSpPr>
          <p:cNvPr id="1041" name="Google Shape;1041;ge2b38f7437_8_6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6359b63119eccfb1_8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6359b63119eccfb1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切割一部分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計算評估指標</a:t>
            </a:r>
            <a:endParaRPr/>
          </a:p>
        </p:txBody>
      </p:sp>
      <p:sp>
        <p:nvSpPr>
          <p:cNvPr id="1061" name="Google Shape;1061;g6359b63119eccfb1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6359b63119eccfb1_9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6359b63119eccfb1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要有四個指標的英文簡稱與考慮項目</a:t>
            </a:r>
            <a:endParaRPr/>
          </a:p>
        </p:txBody>
      </p:sp>
      <p:sp>
        <p:nvSpPr>
          <p:cNvPr id="1081" name="Google Shape;1081;g6359b63119eccfb1_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e2b38f7437_8_69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e2b38f7437_8_6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http://blog.pulipuli.info/2017/08/wekahotspot-association-rule-mining.html</a:t>
            </a:r>
            <a:endParaRPr/>
          </a:p>
        </p:txBody>
      </p:sp>
      <p:sp>
        <p:nvSpPr>
          <p:cNvPr id="1097" name="Google Shape;1097;ge2b38f7437_8_6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e2b38f7437_8_7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e2b38f7437_8_7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ge2b38f7437_8_7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e2b38f7437_2_16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e2b38f7437_2_16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ge2b38f7437_2_16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e2b38f7437_8_7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e2b38f7437_8_7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http://blog.pulipuli.info/2017/08/wekahotspot-association-rule-mining.html</a:t>
            </a:r>
            <a:endParaRPr/>
          </a:p>
        </p:txBody>
      </p:sp>
      <p:sp>
        <p:nvSpPr>
          <p:cNvPr id="1134" name="Google Shape;1134;ge2b38f7437_8_7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6359b63119eccfb1_1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6359b63119eccfb1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公式的部分</a:t>
            </a:r>
            <a:endParaRPr/>
          </a:p>
        </p:txBody>
      </p:sp>
      <p:sp>
        <p:nvSpPr>
          <p:cNvPr id="1144" name="Google Shape;1144;g6359b63119eccfb1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e2b38f7437_8_7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e2b38f7437_8_7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公式的部分</a:t>
            </a:r>
            <a:endParaRPr/>
          </a:p>
        </p:txBody>
      </p:sp>
      <p:sp>
        <p:nvSpPr>
          <p:cNvPr id="1155" name="Google Shape;1155;ge2b38f7437_8_7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e2b38f7437_2_5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e2b38f7437_2_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e2b38f7437_2_5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e4b896cb2d_0_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e4b896cb2d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公式的部分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support -- The minimum support. Values between 0 and 1 are interpreted as a percentage of the total population; values &gt; 1 are interpreted as an absolute number of instances</a:t>
            </a:r>
            <a:endParaRPr/>
          </a:p>
        </p:txBody>
      </p:sp>
      <p:sp>
        <p:nvSpPr>
          <p:cNvPr id="1165" name="Google Shape;1165;ge4b896cb2d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e2b38f7437_2_16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e2b38f7437_2_16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ge2b38f7437_2_16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e2b38f7437_8_2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e2b38f7437_8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ge2b38f7437_8_2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e2b38f7437_8_2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e2b38f7437_8_2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ge2b38f7437_8_2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e2c74a181f_1_1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e2c74a181f_1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ge2c74a181f_1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e2b38f7437_2_22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e2b38f7437_2_2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ge2b38f7437_2_22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e2b38f7437_8_2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e2b38f7437_8_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如何探索資料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的共同模式？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ge2b38f7437_8_2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2b38f7437_8_5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2b38f7437_8_5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ge2b38f7437_8_5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e2c74a181f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e2c74a181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ge2c74a181f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e2b38f7437_8_5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e2b38f7437_8_5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ge2b38f7437_8_5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2b38f7437_2_4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e2b38f7437_2_4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e2b38f7437_2_4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e2b38f7437_8_5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e2b38f7437_8_5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ge2b38f7437_8_5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3f36411be_0_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3f36411be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ge3f36411be_0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e2b38f7437_8_5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e2b38f7437_8_5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ge2b38f7437_8_5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e3f36411be_0_10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e3f36411be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ge3f36411be_0_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e4b896cb2d_0_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e4b896cb2d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ge4b896cb2d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e2b38f7437_8_5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e2b38f7437_8_5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ge2b38f7437_8_5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e2c74a181f_0_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e2c74a181f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https://www.albertaprimetimes.com/opinion/why-young-people-dont-watch-tv-the-old-way-2044909</a:t>
            </a:r>
            <a:endParaRPr/>
          </a:p>
        </p:txBody>
      </p:sp>
      <p:sp>
        <p:nvSpPr>
          <p:cNvPr id="1429" name="Google Shape;1429;ge2c74a181f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44b0845b4ddf2893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44b0845b4ddf289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外部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內部</a:t>
            </a:r>
            <a:endParaRPr/>
          </a:p>
        </p:txBody>
      </p:sp>
      <p:sp>
        <p:nvSpPr>
          <p:cNvPr id="1443" name="Google Shape;1443;g44b0845b4ddf289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2c74a181f_0_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2c74a181f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ge2c74a181f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44b0845b4ddf2893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7" name="Google Shape;1477;g44b0845b4ddf2893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內部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多個屬性之間構成了更複雜的規則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用圖示表示</a:t>
            </a:r>
            <a:endParaRPr/>
          </a:p>
        </p:txBody>
      </p:sp>
      <p:sp>
        <p:nvSpPr>
          <p:cNvPr id="1478" name="Google Shape;1478;g44b0845b4ddf2893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e2b38f7437_2_5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e2b38f7437_2_5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如何探索資料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的共同模式？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e2b38f7437_2_5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44b0845b4ddf2893_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44b0845b4ddf2893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設定細節</a:t>
            </a:r>
            <a:endParaRPr/>
          </a:p>
        </p:txBody>
      </p:sp>
      <p:sp>
        <p:nvSpPr>
          <p:cNvPr id="1512" name="Google Shape;1512;g44b0845b4ddf2893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e2c74a181f_1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e2c74a181f_1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設定細節</a:t>
            </a:r>
            <a:endParaRPr/>
          </a:p>
        </p:txBody>
      </p:sp>
      <p:sp>
        <p:nvSpPr>
          <p:cNvPr id="1531" name="Google Shape;1531;ge2c74a181f_1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e2c74a181f_1_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e2c74a181f_1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設定細節</a:t>
            </a:r>
            <a:endParaRPr/>
          </a:p>
        </p:txBody>
      </p:sp>
      <p:sp>
        <p:nvSpPr>
          <p:cNvPr id="1550" name="Google Shape;1550;ge2c74a181f_1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e2b38f7437_8_5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e2b38f7437_8_5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5" name="Google Shape;1575;ge2b38f7437_8_5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e2b38f7437_8_5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e2b38f7437_8_5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3" name="Google Shape;1593;ge2b38f7437_8_5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e2c74a181f_0_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e2c74a181f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ge2c74a181f_0_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e2c74a181f_1_1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e2c74a181f_1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先為重要的選項標亮</a:t>
            </a:r>
            <a:endParaRPr/>
          </a:p>
        </p:txBody>
      </p:sp>
      <p:sp>
        <p:nvSpPr>
          <p:cNvPr id="1624" name="Google Shape;1624;ge2c74a181f_1_1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2c74a181f_0_1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2c74a181f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ge2c74a181f_0_1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e2c74a181f_1_1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e2c74a181f_1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ge2c74a181f_1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e2b38f7437_2_60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e2b38f7437_2_6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ge2b38f7437_2_6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e2b38f7437_10_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e2b38f7437_1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e2b38f7437_1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5.jpg"/><Relationship Id="rId4" Type="http://schemas.openxmlformats.org/officeDocument/2006/relationships/image" Target="../media/image23.png"/><Relationship Id="rId5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5.jpg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6" Type="http://schemas.openxmlformats.org/officeDocument/2006/relationships/hyperlink" Target="http://blog.pulipuli.info" TargetMode="External"/><Relationship Id="rId7" Type="http://schemas.openxmlformats.org/officeDocument/2006/relationships/image" Target="../media/image4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26.png"/><Relationship Id="rId4" Type="http://schemas.openxmlformats.org/officeDocument/2006/relationships/image" Target="../media/image41.png"/><Relationship Id="rId5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0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5.jpg"/><Relationship Id="rId4" Type="http://schemas.openxmlformats.org/officeDocument/2006/relationships/image" Target="../media/image23.png"/><Relationship Id="rId5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25.jpg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40.gif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77" name="Google Shape;77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6" y="4293096"/>
            <a:ext cx="3347864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4356671" y="1571400"/>
            <a:ext cx="3402300" cy="872700"/>
          </a:xfrm>
          <a:prstGeom prst="roundRect">
            <a:avLst>
              <a:gd fmla="val 16667" name="adj"/>
            </a:avLst>
          </a:prstGeom>
          <a:solidFill>
            <a:srgbClr val="783F0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400">
                <a:solidFill>
                  <a:srgbClr val="FFFFFF"/>
                </a:solidFill>
              </a:rPr>
              <a:t>布丁布丁吃什麼？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000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http://blog.pulipuli.info</a:t>
            </a:r>
            <a:r>
              <a:rPr lang="zh-TW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475" y="1493851"/>
            <a:ext cx="1034899" cy="1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 1">
  <p:cSld name="1_章節標題_1_1"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熊部長問號圖.png"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575" y="2733663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type="title"/>
          </p:nvPr>
        </p:nvSpPr>
        <p:spPr>
          <a:xfrm>
            <a:off x="3379400" y="14669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" name="Google Shape;137;p20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1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 rot="5400000">
            <a:off x="4824412" y="2424113"/>
            <a:ext cx="575310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 rot="5400000">
            <a:off x="652462" y="452438"/>
            <a:ext cx="575310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2" showMasterSp="0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7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72" name="Google Shape;172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7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28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29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2" name="Google Shape;192;p30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" name="Google Shape;197;p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8" name="Google Shape;198;p3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2" name="Google Shape;202;p3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1">
  <p:cSld name="TITLE_ONLY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7" name="Google Shape;207;p3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16" name="Google Shape;216;p3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32715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1" name="Google Shape;221;p35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2" name="Google Shape;222;p35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p35"/>
          <p:cNvSpPr txBox="1"/>
          <p:nvPr>
            <p:ph idx="5" type="body"/>
          </p:nvPr>
        </p:nvSpPr>
        <p:spPr>
          <a:xfrm>
            <a:off x="59948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2" name="Google Shape;232;p3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2">
  <p:cSld name="TWO_OBJECTS_2_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8" name="Google Shape;238;p3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0" name="Google Shape;240;p3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">
  <p:cSld name="TWO_OBJECTS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6" name="Google Shape;246;p3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7" name="Google Shape;247;p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3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1">
  <p:cSld name="TWO_OBJECTS_2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74117" l="0" r="0" t="6725"/>
          <a:stretch/>
        </p:blipFill>
        <p:spPr>
          <a:xfrm>
            <a:off x="0" y="1375"/>
            <a:ext cx="9143999" cy="13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3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53340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2" type="body"/>
          </p:nvPr>
        </p:nvSpPr>
        <p:spPr>
          <a:xfrm>
            <a:off x="470535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3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40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2" name="Google Shape;262;p40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3" name="Google Shape;263;p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4" name="Google Shape;264;p4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1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67" name="Google Shape;267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1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72" name="Google Shape;272;p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 1">
  <p:cSld name="1_章節標題_2_1_1"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4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76" name="Google Shape;276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4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" name="Google Shape;2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0" name="Google Shape;280;p4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81" name="Google Shape;281;p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4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85" name="Google Shape;285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4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4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289" name="Google Shape;28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1" name="Google Shape;291;p4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92" name="Google Shape;292;p4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3" name="Google Shape;293;p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2">
  <p:cSld name="1_章節標題_2_2">
    <p:bg>
      <p:bgPr>
        <a:solidFill>
          <a:srgbClr val="FFFFFF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44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96" name="Google Shape;296;p4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4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0" name="Google Shape;300;p44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301" name="Google Shape;301;p4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02" name="Google Shape;3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1319163"/>
            <a:ext cx="4124325" cy="5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5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7" name="Google Shape;307;p4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6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6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14" name="Google Shape;314;p46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6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6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1" name="Google Shape;321;p4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3" name="Google Shape;323;p4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3">
  <p:cSld name="BLANK_3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6" name="Google Shape;326;p4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8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8" name="Google Shape;328;p48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1" name="Google Shape;331;p4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9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4" name="Google Shape;334;p4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2">
  <p:cSld name="BLANK_2_2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7" name="Google Shape;337;p50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0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5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0" name="Google Shape;340;p50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1" name="Google Shape;341;p50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2 1">
  <p:cSld name="BLANK_2_2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44" name="Google Shape;344;p51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1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6" name="Google Shape;346;p51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Char char="●"/>
              <a:defRPr>
                <a:solidFill>
                  <a:schemeClr val="dk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7" name="Google Shape;347;p51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>
                <a:solidFill>
                  <a:schemeClr val="dk1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>
                <a:solidFill>
                  <a:schemeClr val="dk1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dk1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dk1"/>
                </a:solidFill>
              </a:defRPr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dk1"/>
                </a:solidFill>
              </a:defRPr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>
                <a:solidFill>
                  <a:schemeClr val="dk1"/>
                </a:solidFill>
              </a:defRPr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>
                <a:solidFill>
                  <a:schemeClr val="dk1"/>
                </a:solidFill>
              </a:defRPr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1">
  <p:cSld name="BLANK_2_1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50" name="Google Shape;350;p52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2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52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53" name="Google Shape;353;p52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3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3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8" name="Google Shape;358;p53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1" name="Google Shape;361;p54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62" name="Google Shape;362;p54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63" name="Google Shape;363;p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64" name="Google Shape;364;p54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5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7" name="Google Shape;367;p55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55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69" name="Google Shape;369;p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0" name="Google Shape;370;p55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3" name="Google Shape;373;p56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74" name="Google Shape;374;p56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5" name="Google Shape;375;p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7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8" name="Google Shape;378;p57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79" name="Google Shape;379;p57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0" name="Google Shape;380;p5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3" name="Google Shape;383;p58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4" name="Google Shape;384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5" name="Google Shape;385;p58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" name="Google Shape;57;p9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" name="Google Shape;68;p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1" Type="http://schemas.openxmlformats.org/officeDocument/2006/relationships/image" Target="../media/image13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35.xml"/><Relationship Id="rId35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3" name="Google Shape;163;p25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pudding@nccu.edu.t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Relationship Id="rId4" Type="http://schemas.openxmlformats.org/officeDocument/2006/relationships/image" Target="../media/image10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4.png"/><Relationship Id="rId4" Type="http://schemas.openxmlformats.org/officeDocument/2006/relationships/image" Target="../media/image10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chinatimes.com/realtimenews/20210617005971-260405?chdtv" TargetMode="External"/><Relationship Id="rId4" Type="http://schemas.openxmlformats.org/officeDocument/2006/relationships/image" Target="../media/image8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6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3.pn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7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png"/><Relationship Id="rId4" Type="http://schemas.openxmlformats.org/officeDocument/2006/relationships/image" Target="../media/image4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blog.pulipuli.info/2017/08/wekahotspot-association-rule-mining.html" TargetMode="External"/><Relationship Id="rId4" Type="http://schemas.openxmlformats.org/officeDocument/2006/relationships/image" Target="../media/image11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www.ntdtv.com.tw/b5/20160511/video/171381.html?ptt" TargetMode="External"/><Relationship Id="rId4" Type="http://schemas.openxmlformats.org/officeDocument/2006/relationships/image" Target="../media/image9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9.png"/><Relationship Id="rId4" Type="http://schemas.openxmlformats.org/officeDocument/2006/relationships/hyperlink" Target="http://blog.pulipuli.info/2017/08/wekahotspot-association-rule-mining.html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6.png"/><Relationship Id="rId4" Type="http://schemas.openxmlformats.org/officeDocument/2006/relationships/image" Target="../media/image8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3.png"/><Relationship Id="rId4" Type="http://schemas.openxmlformats.org/officeDocument/2006/relationships/image" Target="../media/image8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3.png"/><Relationship Id="rId6" Type="http://schemas.openxmlformats.org/officeDocument/2006/relationships/image" Target="../media/image9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1.png"/><Relationship Id="rId4" Type="http://schemas.openxmlformats.org/officeDocument/2006/relationships/image" Target="../media/image9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6.png"/><Relationship Id="rId4" Type="http://schemas.openxmlformats.org/officeDocument/2006/relationships/image" Target="../media/image10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7.png"/><Relationship Id="rId4" Type="http://schemas.openxmlformats.org/officeDocument/2006/relationships/image" Target="../media/image89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3.xml"/><Relationship Id="rId3" Type="http://schemas.openxmlformats.org/officeDocument/2006/relationships/comments" Target="../comments/comment1.xml"/><Relationship Id="rId4" Type="http://schemas.openxmlformats.org/officeDocument/2006/relationships/image" Target="../media/image2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9.png"/><Relationship Id="rId4" Type="http://schemas.openxmlformats.org/officeDocument/2006/relationships/image" Target="../media/image46.png"/><Relationship Id="rId5" Type="http://schemas.openxmlformats.org/officeDocument/2006/relationships/image" Target="../media/image10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8.png"/><Relationship Id="rId4" Type="http://schemas.openxmlformats.org/officeDocument/2006/relationships/image" Target="../media/image1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9"/>
          <p:cNvSpPr txBox="1"/>
          <p:nvPr>
            <p:ph idx="1" type="subTitle"/>
          </p:nvPr>
        </p:nvSpPr>
        <p:spPr>
          <a:xfrm>
            <a:off x="599675" y="4779050"/>
            <a:ext cx="41304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政治大學圖檔所博士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>
                <a:solidFill>
                  <a:schemeClr val="dk1"/>
                </a:solidFill>
              </a:rPr>
              <a:t>陳勇汀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 u="sng">
                <a:solidFill>
                  <a:schemeClr val="hlink"/>
                </a:solidFill>
                <a:hlinkClick r:id="rId3"/>
              </a:rPr>
              <a:t>pudding@nccu.edu.tw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2021年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392" name="Google Shape;392;p59"/>
          <p:cNvSpPr txBox="1"/>
          <p:nvPr>
            <p:ph type="ctrTitle"/>
          </p:nvPr>
        </p:nvSpPr>
        <p:spPr>
          <a:xfrm>
            <a:off x="599675" y="1202250"/>
            <a:ext cx="4497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/>
              <a:t>資料探勘技術於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圖書館讀者資料分析與應用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Chapter 2.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dk2"/>
                </a:solidFill>
              </a:rPr>
              <a:t>看穿因果 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chemeClr val="dk2"/>
                </a:solidFill>
              </a:rPr>
              <a:t>   熱點分析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4" name="Google Shape;494;p6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Data Pivot Table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資料透視表分析</a:t>
            </a:r>
            <a:endParaRPr/>
          </a:p>
        </p:txBody>
      </p:sp>
      <p:sp>
        <p:nvSpPr>
          <p:cNvPr id="496" name="Google Shape;496;p6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7" name="Google Shape;49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25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8"/>
          <p:cNvSpPr/>
          <p:nvPr/>
        </p:nvSpPr>
        <p:spPr>
          <a:xfrm>
            <a:off x="476250" y="4751175"/>
            <a:ext cx="2229300" cy="108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借閱逾期讀者資料集2020</a:t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9" name="Google Shape;499;p68"/>
          <p:cNvSpPr/>
          <p:nvPr/>
        </p:nvSpPr>
        <p:spPr>
          <a:xfrm flipH="1">
            <a:off x="2300025" y="336895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68"/>
          <p:cNvSpPr/>
          <p:nvPr/>
        </p:nvSpPr>
        <p:spPr>
          <a:xfrm>
            <a:off x="3534775" y="3203800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1" name="Google Shape;501;p68"/>
          <p:cNvSpPr/>
          <p:nvPr/>
        </p:nvSpPr>
        <p:spPr>
          <a:xfrm flipH="1">
            <a:off x="6010025" y="336895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2" name="Google Shape;50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775" y="320380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9" title="圖表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600" y="2600402"/>
            <a:ext cx="5697576" cy="3522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0" name="Google Shape;510;p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有</a:t>
            </a:r>
            <a:r>
              <a:rPr lang="zh-TW"/>
              <a:t>逾期記錄的讀者所屬單位分佈</a:t>
            </a:r>
            <a:endParaRPr/>
          </a:p>
        </p:txBody>
      </p:sp>
      <p:sp>
        <p:nvSpPr>
          <p:cNvPr id="511" name="Google Shape;511;p6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6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13" name="Google Shape;513;p69"/>
          <p:cNvGraphicFramePr/>
          <p:nvPr/>
        </p:nvGraphicFramePr>
        <p:xfrm>
          <a:off x="476250" y="178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1119975"/>
                <a:gridCol w="1648875"/>
              </a:tblGrid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zh-TW" sz="1600"/>
                        <a:t>所屬單位</a:t>
                      </a:r>
                      <a:endParaRPr i="1"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rgbClr val="FFFFFF"/>
                          </a:solidFill>
                        </a:rPr>
                        <a:t>有逾期記錄=</a:t>
                      </a:r>
                      <a:r>
                        <a:rPr lang="zh-TW" sz="1600">
                          <a:solidFill>
                            <a:srgbClr val="FFFFFF"/>
                          </a:solidFill>
                        </a:rPr>
                        <a:t>是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社科院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443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文學院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337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商學院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320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外語學院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傳播學院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法學院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151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國務院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其他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134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理學院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教育學院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行政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館際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研究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14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創國學院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14" name="Google Shape;514;p69"/>
          <p:cNvSpPr/>
          <p:nvPr/>
        </p:nvSpPr>
        <p:spPr>
          <a:xfrm>
            <a:off x="6726075" y="2239950"/>
            <a:ext cx="1542300" cy="763500"/>
          </a:xfrm>
          <a:prstGeom prst="wedgeRoundRectCallout">
            <a:avLst>
              <a:gd fmla="val -56307" name="adj1"/>
              <a:gd fmla="val 6879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社科院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5" name="Google Shape;515;p69"/>
          <p:cNvSpPr/>
          <p:nvPr/>
        </p:nvSpPr>
        <p:spPr>
          <a:xfrm>
            <a:off x="7166825" y="4396575"/>
            <a:ext cx="1542300" cy="763500"/>
          </a:xfrm>
          <a:prstGeom prst="wedgeRoundRectCallout">
            <a:avLst>
              <a:gd fmla="val -68309" name="adj1"/>
              <a:gd fmla="val -1855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文學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院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6" name="Google Shape;516;p69"/>
          <p:cNvSpPr/>
          <p:nvPr/>
        </p:nvSpPr>
        <p:spPr>
          <a:xfrm>
            <a:off x="6673400" y="5648300"/>
            <a:ext cx="1542300" cy="763500"/>
          </a:xfrm>
          <a:prstGeom prst="wedgeRoundRectCallout">
            <a:avLst>
              <a:gd fmla="val -63751" name="adj1"/>
              <a:gd fmla="val -6243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商學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院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3" name="Google Shape;523;p70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70"/>
          <p:cNvSpPr txBox="1"/>
          <p:nvPr>
            <p:ph type="title"/>
          </p:nvPr>
        </p:nvSpPr>
        <p:spPr>
          <a:xfrm>
            <a:off x="443500" y="4577925"/>
            <a:ext cx="41136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甘</a:t>
            </a:r>
            <a:r>
              <a:rPr lang="zh-TW"/>
              <a:t>阿捏？</a:t>
            </a:r>
            <a:endParaRPr/>
          </a:p>
        </p:txBody>
      </p:sp>
      <p:pic>
        <p:nvPicPr>
          <p:cNvPr id="525" name="Google Shape;52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400" y="1305400"/>
            <a:ext cx="5438774" cy="488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84325" y="1358275"/>
            <a:ext cx="3831949" cy="374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3" name="Google Shape;533;p7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Data Pivot Table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資料透視表分析</a:t>
            </a:r>
            <a:endParaRPr/>
          </a:p>
        </p:txBody>
      </p:sp>
      <p:sp>
        <p:nvSpPr>
          <p:cNvPr id="535" name="Google Shape;535;p7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25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71"/>
          <p:cNvSpPr/>
          <p:nvPr/>
        </p:nvSpPr>
        <p:spPr>
          <a:xfrm>
            <a:off x="476250" y="4751175"/>
            <a:ext cx="2229300" cy="108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借閱逾期讀者資料集2020</a:t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8" name="Google Shape;538;p71"/>
          <p:cNvSpPr/>
          <p:nvPr/>
        </p:nvSpPr>
        <p:spPr>
          <a:xfrm flipH="1">
            <a:off x="2300025" y="336895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71"/>
          <p:cNvSpPr/>
          <p:nvPr/>
        </p:nvSpPr>
        <p:spPr>
          <a:xfrm>
            <a:off x="3534775" y="2352075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0" name="Google Shape;540;p71"/>
          <p:cNvSpPr/>
          <p:nvPr/>
        </p:nvSpPr>
        <p:spPr>
          <a:xfrm flipH="1">
            <a:off x="6010025" y="336895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1" name="Google Shape;54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775" y="3203800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1"/>
          <p:cNvSpPr/>
          <p:nvPr/>
        </p:nvSpPr>
        <p:spPr>
          <a:xfrm>
            <a:off x="3534775" y="4307800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是否有逾期記錄=否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0" name="Google Shape;550;p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所屬單位中</a:t>
            </a:r>
            <a:r>
              <a:rPr lang="zh-TW"/>
              <a:t>逾期的所佔比例</a:t>
            </a:r>
            <a:endParaRPr/>
          </a:p>
        </p:txBody>
      </p:sp>
      <p:sp>
        <p:nvSpPr>
          <p:cNvPr id="551" name="Google Shape;551;p7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52" name="Google Shape;552;p72"/>
          <p:cNvGraphicFramePr/>
          <p:nvPr/>
        </p:nvGraphicFramePr>
        <p:xfrm>
          <a:off x="476238" y="150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1042050"/>
                <a:gridCol w="821650"/>
                <a:gridCol w="905425"/>
                <a:gridCol w="632175"/>
                <a:gridCol w="1469625"/>
              </a:tblGrid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zh-TW" sz="1600"/>
                        <a:t>所屬單位</a:t>
                      </a:r>
                      <a:endParaRPr i="1"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有逾期記錄=否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總和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有逾期記錄=是的</a:t>
                      </a: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所佔比例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社科院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443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1400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1843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24.04%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文學院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337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857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1194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28.22%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商學院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320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1258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1578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20.28%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外語學院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771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1005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23.28%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傳播學院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627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859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27.01%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法學院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151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575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726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20.80%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國務院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389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531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26.74%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其他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134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586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720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18.61%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理學院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296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378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21.69%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教育學院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59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290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20.34%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行政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160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212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24.53%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館際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70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24.29%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研究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46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60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23.33%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創國學院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11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13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15.38%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553" name="Google Shape;553;p72"/>
          <p:cNvSpPr/>
          <p:nvPr/>
        </p:nvSpPr>
        <p:spPr>
          <a:xfrm>
            <a:off x="5879550" y="2046025"/>
            <a:ext cx="2873700" cy="2876400"/>
          </a:xfrm>
          <a:prstGeom prst="wedgeRoundRectCallout">
            <a:avLst>
              <a:gd fmla="val -69939" name="adj1"/>
              <a:gd fmla="val -4298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443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(有逾期記錄=是)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/ 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1843 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(總和)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= 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24.04%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0" name="Google Shape;560;p73" title="圖表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025" y="2407777"/>
            <a:ext cx="5728950" cy="354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2" name="Google Shape;562;p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所屬單位中</a:t>
            </a:r>
            <a:r>
              <a:rPr lang="zh-TW"/>
              <a:t>逾期的所佔比例</a:t>
            </a:r>
            <a:endParaRPr/>
          </a:p>
        </p:txBody>
      </p:sp>
      <p:sp>
        <p:nvSpPr>
          <p:cNvPr id="563" name="Google Shape;563;p7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64" name="Google Shape;564;p73"/>
          <p:cNvGraphicFramePr/>
          <p:nvPr/>
        </p:nvGraphicFramePr>
        <p:xfrm>
          <a:off x="476238" y="150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1042050"/>
                <a:gridCol w="1469625"/>
              </a:tblGrid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zh-TW" sz="1600"/>
                        <a:t>所屬單位</a:t>
                      </a:r>
                      <a:endParaRPr i="1"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有逾期記錄=是的所佔比例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文學院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28.22%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傳播學院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27.01%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國務院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26.74%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行政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24.53%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館際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24.29%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社科院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24.04%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研究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23.33%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外語學院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23.28%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理學院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21.69%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法學院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20.80%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教育學院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20.34%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商學院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20.28%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其他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18.61%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創國學院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15.38%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565" name="Google Shape;565;p73"/>
          <p:cNvSpPr/>
          <p:nvPr/>
        </p:nvSpPr>
        <p:spPr>
          <a:xfrm>
            <a:off x="6532375" y="2483750"/>
            <a:ext cx="1994400" cy="1121700"/>
          </a:xfrm>
          <a:prstGeom prst="wedgeRoundRectCallout">
            <a:avLst>
              <a:gd fmla="val -71683" name="adj1"/>
              <a:gd fmla="val 1305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傳播學院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27.01%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6" name="Google Shape;566;p73"/>
          <p:cNvSpPr/>
          <p:nvPr/>
        </p:nvSpPr>
        <p:spPr>
          <a:xfrm>
            <a:off x="5351175" y="1126275"/>
            <a:ext cx="1994400" cy="1121700"/>
          </a:xfrm>
          <a:prstGeom prst="wedgeRoundRectCallout">
            <a:avLst>
              <a:gd fmla="val -47374" name="adj1"/>
              <a:gd fmla="val 10106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文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學院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28.22%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7" name="Google Shape;567;p73"/>
          <p:cNvSpPr/>
          <p:nvPr/>
        </p:nvSpPr>
        <p:spPr>
          <a:xfrm>
            <a:off x="6673350" y="4370150"/>
            <a:ext cx="1994400" cy="1121700"/>
          </a:xfrm>
          <a:prstGeom prst="wedgeRoundRectCallout">
            <a:avLst>
              <a:gd fmla="val -63282" name="adj1"/>
              <a:gd fmla="val -8203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國務院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26.74%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4" name="Google Shape;574;p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7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76" name="Google Shape;576;p74"/>
          <p:cNvGraphicFramePr/>
          <p:nvPr/>
        </p:nvGraphicFramePr>
        <p:xfrm>
          <a:off x="2136538" y="1238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1042050"/>
                <a:gridCol w="821650"/>
                <a:gridCol w="905425"/>
                <a:gridCol w="632175"/>
                <a:gridCol w="1469625"/>
              </a:tblGrid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zh-TW" sz="1600"/>
                        <a:t>所屬單位</a:t>
                      </a:r>
                      <a:endParaRPr i="1"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有逾期記錄=否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總和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有逾期記錄=是的所佔比例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600">
                          <a:solidFill>
                            <a:schemeClr val="dk1"/>
                          </a:solidFill>
                        </a:rPr>
                        <a:t>文學院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337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857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1194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28.22%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傳播學院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627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859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27.01%</a:t>
                      </a:r>
                      <a:endParaRPr sz="1600"/>
                    </a:p>
                  </a:txBody>
                  <a:tcPr marT="19050" marB="19050" marR="28575" marL="28575" anchor="b"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國務</a:t>
                      </a:r>
                      <a:r>
                        <a:rPr lang="zh-TW" sz="1600"/>
                        <a:t>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389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531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20.28%</a:t>
                      </a:r>
                      <a:endParaRPr sz="1600"/>
                    </a:p>
                  </a:txBody>
                  <a:tcPr marT="19050" marB="19050" marR="28575" marL="28575" anchor="b"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577" name="Google Shape;577;p74"/>
          <p:cNvSpPr/>
          <p:nvPr/>
        </p:nvSpPr>
        <p:spPr>
          <a:xfrm>
            <a:off x="3080750" y="1090675"/>
            <a:ext cx="984000" cy="17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8" name="Google Shape;578;p74"/>
          <p:cNvSpPr/>
          <p:nvPr/>
        </p:nvSpPr>
        <p:spPr>
          <a:xfrm>
            <a:off x="5450225" y="1090675"/>
            <a:ext cx="1658100" cy="17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579" name="Google Shape;57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0300" y="3054150"/>
            <a:ext cx="3031432" cy="293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975" y="3037375"/>
            <a:ext cx="3158804" cy="293670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4"/>
          <p:cNvSpPr/>
          <p:nvPr/>
        </p:nvSpPr>
        <p:spPr>
          <a:xfrm flipH="1" rot="5400000">
            <a:off x="5825350" y="291000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74"/>
          <p:cNvSpPr/>
          <p:nvPr/>
        </p:nvSpPr>
        <p:spPr>
          <a:xfrm flipH="1" rot="5400000">
            <a:off x="3029600" y="291000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9" name="Google Shape;589;p75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https://www.chinatimes.com/realtimenews/20210617005971-260405?chdtv</a:t>
            </a:r>
            <a:r>
              <a:rPr lang="zh-TW"/>
              <a:t> </a:t>
            </a:r>
            <a:endParaRPr/>
          </a:p>
        </p:txBody>
      </p:sp>
      <p:sp>
        <p:nvSpPr>
          <p:cNvPr id="590" name="Google Shape;590;p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「有</a:t>
            </a:r>
            <a:r>
              <a:rPr lang="zh-TW"/>
              <a:t>打疫苗」的死亡案例</a:t>
            </a:r>
            <a:endParaRPr/>
          </a:p>
        </p:txBody>
      </p:sp>
      <p:pic>
        <p:nvPicPr>
          <p:cNvPr id="591" name="Google Shape;59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200" y="1297625"/>
            <a:ext cx="5283592" cy="486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8" name="Google Shape;598;p7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76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如果要比較各個屬性的話...</a:t>
            </a:r>
            <a:endParaRPr/>
          </a:p>
        </p:txBody>
      </p:sp>
      <p:pic>
        <p:nvPicPr>
          <p:cNvPr id="600" name="Google Shape;60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02" y="1430925"/>
            <a:ext cx="2815954" cy="37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76"/>
          <p:cNvSpPr/>
          <p:nvPr/>
        </p:nvSpPr>
        <p:spPr>
          <a:xfrm>
            <a:off x="4663100" y="2341475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2" name="Google Shape;602;p76"/>
          <p:cNvSpPr/>
          <p:nvPr/>
        </p:nvSpPr>
        <p:spPr>
          <a:xfrm>
            <a:off x="2989400" y="10965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讀者類型=?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3" name="Google Shape;603;p76"/>
          <p:cNvSpPr/>
          <p:nvPr/>
        </p:nvSpPr>
        <p:spPr>
          <a:xfrm>
            <a:off x="6656400" y="10965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所屬單位=?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4" name="Google Shape;604;p76"/>
          <p:cNvSpPr/>
          <p:nvPr/>
        </p:nvSpPr>
        <p:spPr>
          <a:xfrm>
            <a:off x="3200975" y="39582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借閱總數&gt;?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5" name="Google Shape;605;p76"/>
          <p:cNvSpPr/>
          <p:nvPr/>
        </p:nvSpPr>
        <p:spPr>
          <a:xfrm>
            <a:off x="6227250" y="4072800"/>
            <a:ext cx="25368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類借閱總數&gt;?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6" name="Google Shape;606;p76"/>
          <p:cNvSpPr/>
          <p:nvPr/>
        </p:nvSpPr>
        <p:spPr>
          <a:xfrm flipH="1" rot="2698723">
            <a:off x="4503810" y="1625704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76"/>
          <p:cNvSpPr/>
          <p:nvPr/>
        </p:nvSpPr>
        <p:spPr>
          <a:xfrm rot="2701277">
            <a:off x="6138457" y="347675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76"/>
          <p:cNvSpPr/>
          <p:nvPr/>
        </p:nvSpPr>
        <p:spPr>
          <a:xfrm rot="-2698723">
            <a:off x="6323732" y="16257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76"/>
          <p:cNvSpPr/>
          <p:nvPr/>
        </p:nvSpPr>
        <p:spPr>
          <a:xfrm flipH="1" rot="-2701277">
            <a:off x="4715382" y="35121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0" name="Google Shape;61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8900" y="5220153"/>
            <a:ext cx="948850" cy="9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17" name="Google Shape;617;p77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實機操作：熱點分析</a:t>
            </a:r>
            <a:endParaRPr/>
          </a:p>
        </p:txBody>
      </p:sp>
      <p:sp>
        <p:nvSpPr>
          <p:cNvPr id="618" name="Google Shape;618;p77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Section 2.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── Section 1 ──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什麼樣的讀者容易借書逾期？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── Section 2 ──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實機操作：熱點分析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── Section 3 ──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熱點分析簡介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── Section 4 ──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看穿因果：深入數據因果之下</a:t>
            </a:r>
            <a:endParaRPr/>
          </a:p>
        </p:txBody>
      </p:sp>
      <p:sp>
        <p:nvSpPr>
          <p:cNvPr id="399" name="Google Shape;399;p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0" name="Google Shape;400;p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本章大綱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看穿因果 熱點分析</a:t>
            </a:r>
            <a:endParaRPr/>
          </a:p>
        </p:txBody>
      </p:sp>
      <p:sp>
        <p:nvSpPr>
          <p:cNvPr id="401" name="Google Shape;401;p6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步驟</a:t>
            </a:r>
            <a:r>
              <a:rPr b="0" lang="zh-TW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大綱</a:t>
            </a:r>
            <a:endParaRPr/>
          </a:p>
        </p:txBody>
      </p:sp>
      <p:sp>
        <p:nvSpPr>
          <p:cNvPr id="625" name="Google Shape;625;p78"/>
          <p:cNvSpPr txBox="1"/>
          <p:nvPr>
            <p:ph idx="1" type="body"/>
          </p:nvPr>
        </p:nvSpPr>
        <p:spPr>
          <a:xfrm>
            <a:off x="4360825" y="1783075"/>
            <a:ext cx="43071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下載檔案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開啟Explorer 探索器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開啟CSV檔案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選擇資料探勘演算法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設定演算法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開始探勘</a:t>
            </a:r>
            <a:endParaRPr/>
          </a:p>
        </p:txBody>
      </p:sp>
      <p:sp>
        <p:nvSpPr>
          <p:cNvPr id="626" name="Google Shape;626;p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500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4" name="Google Shape;634;p7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7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下載檔案</a:t>
            </a:r>
            <a:endParaRPr/>
          </a:p>
        </p:txBody>
      </p:sp>
      <p:pic>
        <p:nvPicPr>
          <p:cNvPr id="636" name="Google Shape;63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592" y="2963588"/>
            <a:ext cx="1624536" cy="1622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37" name="Google Shape;637;p79"/>
          <p:cNvSpPr/>
          <p:nvPr/>
        </p:nvSpPr>
        <p:spPr>
          <a:xfrm>
            <a:off x="1291676" y="4751312"/>
            <a:ext cx="1922400" cy="7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課程網頁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8" name="Google Shape;638;p79"/>
          <p:cNvSpPr/>
          <p:nvPr/>
        </p:nvSpPr>
        <p:spPr>
          <a:xfrm flipH="1">
            <a:off x="3762000" y="3368950"/>
            <a:ext cx="16200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79"/>
          <p:cNvSpPr/>
          <p:nvPr/>
        </p:nvSpPr>
        <p:spPr>
          <a:xfrm>
            <a:off x="5562200" y="4751175"/>
            <a:ext cx="2838600" cy="108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借閱逾期讀者資料集2020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46" name="Google Shape;646;p8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開啟Explorer 探索器</a:t>
            </a:r>
            <a:endParaRPr/>
          </a:p>
        </p:txBody>
      </p:sp>
      <p:sp>
        <p:nvSpPr>
          <p:cNvPr id="648" name="Google Shape;648;p8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9" name="Google Shape;64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088" y="2768763"/>
            <a:ext cx="373380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0"/>
          <p:cNvSpPr/>
          <p:nvPr/>
        </p:nvSpPr>
        <p:spPr>
          <a:xfrm>
            <a:off x="5013788" y="3448050"/>
            <a:ext cx="1362000" cy="470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7" name="Google Shape;657;p81"/>
          <p:cNvPicPr preferRelativeResize="0"/>
          <p:nvPr/>
        </p:nvPicPr>
        <p:blipFill rotWithShape="1">
          <a:blip r:embed="rId3">
            <a:alphaModFix/>
          </a:blip>
          <a:srcRect b="2381" l="0" r="0" t="0"/>
          <a:stretch/>
        </p:blipFill>
        <p:spPr>
          <a:xfrm>
            <a:off x="771525" y="1488525"/>
            <a:ext cx="7600950" cy="50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4775" y="2872538"/>
            <a:ext cx="4857750" cy="3371850"/>
          </a:xfrm>
          <a:prstGeom prst="rect">
            <a:avLst/>
          </a:prstGeom>
          <a:noFill/>
          <a:ln cap="flat" cmpd="sng" w="38100">
            <a:solidFill>
              <a:srgbClr val="9BBB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59" name="Google Shape;659;p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0" name="Google Shape;660;p8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開啟CSV檔案</a:t>
            </a:r>
            <a:endParaRPr/>
          </a:p>
        </p:txBody>
      </p:sp>
      <p:sp>
        <p:nvSpPr>
          <p:cNvPr id="661" name="Google Shape;661;p8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81"/>
          <p:cNvSpPr/>
          <p:nvPr/>
        </p:nvSpPr>
        <p:spPr>
          <a:xfrm>
            <a:off x="847800" y="2092600"/>
            <a:ext cx="1110300" cy="39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63" name="Google Shape;663;p81"/>
          <p:cNvSpPr/>
          <p:nvPr/>
        </p:nvSpPr>
        <p:spPr>
          <a:xfrm>
            <a:off x="3109650" y="3734350"/>
            <a:ext cx="2352300" cy="32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64" name="Google Shape;664;p81"/>
          <p:cNvSpPr/>
          <p:nvPr/>
        </p:nvSpPr>
        <p:spPr>
          <a:xfrm>
            <a:off x="6254947" y="5767975"/>
            <a:ext cx="838200" cy="39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65" name="Google Shape;665;p81"/>
          <p:cNvSpPr/>
          <p:nvPr/>
        </p:nvSpPr>
        <p:spPr>
          <a:xfrm>
            <a:off x="1392900" y="2830625"/>
            <a:ext cx="773400" cy="763500"/>
          </a:xfrm>
          <a:prstGeom prst="wedgeEllipseCallout">
            <a:avLst>
              <a:gd fmla="val -37652" name="adj1"/>
              <a:gd fmla="val -7821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A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666" name="Google Shape;666;p81"/>
          <p:cNvSpPr/>
          <p:nvPr/>
        </p:nvSpPr>
        <p:spPr>
          <a:xfrm>
            <a:off x="4966575" y="5820163"/>
            <a:ext cx="773400" cy="763500"/>
          </a:xfrm>
          <a:prstGeom prst="wedgeEllipseCallout">
            <a:avLst>
              <a:gd fmla="val 104519" name="adj1"/>
              <a:gd fmla="val -2490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D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667" name="Google Shape;667;p81"/>
          <p:cNvSpPr/>
          <p:nvPr/>
        </p:nvSpPr>
        <p:spPr>
          <a:xfrm flipH="1" rot="1798898">
            <a:off x="1923061" y="2761215"/>
            <a:ext cx="1791995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81"/>
          <p:cNvSpPr/>
          <p:nvPr/>
        </p:nvSpPr>
        <p:spPr>
          <a:xfrm>
            <a:off x="5188550" y="2641900"/>
            <a:ext cx="2847600" cy="763500"/>
          </a:xfrm>
          <a:prstGeom prst="wedgeRoundRectCallout">
            <a:avLst>
              <a:gd fmla="val -45681" name="adj1"/>
              <a:gd fmla="val 8508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C. CSV檔案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669" name="Google Shape;669;p81"/>
          <p:cNvSpPr/>
          <p:nvPr/>
        </p:nvSpPr>
        <p:spPr>
          <a:xfrm>
            <a:off x="1225275" y="5767975"/>
            <a:ext cx="2456400" cy="763500"/>
          </a:xfrm>
          <a:prstGeom prst="wedgeRoundRectCallout">
            <a:avLst>
              <a:gd fmla="val 64116" name="adj1"/>
              <a:gd fmla="val -5847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B. 檔案類型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77" name="Google Shape;677;p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</a:t>
            </a:r>
            <a:r>
              <a:rPr lang="zh-TW"/>
              <a:t>選擇資料探勘演算法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選擇資料探勘類型</a:t>
            </a:r>
            <a:endParaRPr b="0" sz="3200"/>
          </a:p>
        </p:txBody>
      </p:sp>
      <p:sp>
        <p:nvSpPr>
          <p:cNvPr id="678" name="Google Shape;678;p8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9" name="Google Shape;679;p82"/>
          <p:cNvPicPr preferRelativeResize="0"/>
          <p:nvPr/>
        </p:nvPicPr>
        <p:blipFill rotWithShape="1">
          <a:blip r:embed="rId3">
            <a:alphaModFix/>
          </a:blip>
          <a:srcRect b="58361" l="0" r="0" t="0"/>
          <a:stretch/>
        </p:blipFill>
        <p:spPr>
          <a:xfrm>
            <a:off x="476250" y="3114600"/>
            <a:ext cx="8191499" cy="256313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82"/>
          <p:cNvSpPr/>
          <p:nvPr/>
        </p:nvSpPr>
        <p:spPr>
          <a:xfrm>
            <a:off x="736550" y="4041713"/>
            <a:ext cx="1225500" cy="708900"/>
          </a:xfrm>
          <a:prstGeom prst="wedgeRoundRectCallout">
            <a:avLst>
              <a:gd fmla="val 8327" name="adj1"/>
              <a:gd fmla="val -93672" name="adj2"/>
              <a:gd fmla="val 0" name="adj3"/>
            </a:avLst>
          </a:prstGeom>
          <a:solidFill>
            <a:schemeClr val="lt1"/>
          </a:solidFill>
          <a:ln cap="flat" cmpd="sng" w="3810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</a:rPr>
              <a:t>分類</a:t>
            </a:r>
            <a:endParaRPr b="1" sz="3200">
              <a:solidFill>
                <a:schemeClr val="dk1"/>
              </a:solidFill>
            </a:endParaRPr>
          </a:p>
        </p:txBody>
      </p:sp>
      <p:sp>
        <p:nvSpPr>
          <p:cNvPr id="681" name="Google Shape;681;p82"/>
          <p:cNvSpPr/>
          <p:nvPr/>
        </p:nvSpPr>
        <p:spPr>
          <a:xfrm>
            <a:off x="1367275" y="2469888"/>
            <a:ext cx="1225500" cy="708900"/>
          </a:xfrm>
          <a:prstGeom prst="wedgeRoundRectCallout">
            <a:avLst>
              <a:gd fmla="val 6736" name="adj1"/>
              <a:gd fmla="val 86093" name="adj2"/>
              <a:gd fmla="val 0" name="adj3"/>
            </a:avLst>
          </a:prstGeom>
          <a:solidFill>
            <a:schemeClr val="lt1"/>
          </a:solidFill>
          <a:ln cap="flat" cmpd="sng" w="3810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</a:rPr>
              <a:t>分群</a:t>
            </a:r>
            <a:endParaRPr b="1" sz="3200">
              <a:solidFill>
                <a:schemeClr val="dk1"/>
              </a:solidFill>
            </a:endParaRPr>
          </a:p>
        </p:txBody>
      </p:sp>
      <p:sp>
        <p:nvSpPr>
          <p:cNvPr id="682" name="Google Shape;682;p82"/>
          <p:cNvSpPr/>
          <p:nvPr/>
        </p:nvSpPr>
        <p:spPr>
          <a:xfrm>
            <a:off x="3860175" y="2405700"/>
            <a:ext cx="3018000" cy="708900"/>
          </a:xfrm>
          <a:prstGeom prst="wedgeRoundRectCallout">
            <a:avLst>
              <a:gd fmla="val -23312" name="adj1"/>
              <a:gd fmla="val 102211" name="adj2"/>
              <a:gd fmla="val 0" name="adj3"/>
            </a:avLst>
          </a:prstGeom>
          <a:solidFill>
            <a:schemeClr val="lt1"/>
          </a:solidFill>
          <a:ln cap="flat" cmpd="sng" w="3810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chemeClr val="dk1"/>
                </a:solidFill>
              </a:rPr>
              <a:t>時間序列預測</a:t>
            </a:r>
            <a:endParaRPr b="1" sz="3200">
              <a:solidFill>
                <a:schemeClr val="dk1"/>
              </a:solidFill>
            </a:endParaRPr>
          </a:p>
        </p:txBody>
      </p:sp>
      <p:sp>
        <p:nvSpPr>
          <p:cNvPr id="683" name="Google Shape;683;p82"/>
          <p:cNvSpPr/>
          <p:nvPr/>
        </p:nvSpPr>
        <p:spPr>
          <a:xfrm>
            <a:off x="2178575" y="3392500"/>
            <a:ext cx="695100" cy="274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84" name="Google Shape;684;p82"/>
          <p:cNvSpPr/>
          <p:nvPr/>
        </p:nvSpPr>
        <p:spPr>
          <a:xfrm>
            <a:off x="2108150" y="4041700"/>
            <a:ext cx="2127000" cy="708900"/>
          </a:xfrm>
          <a:prstGeom prst="wedgeRoundRectCallout">
            <a:avLst>
              <a:gd fmla="val -24843" name="adj1"/>
              <a:gd fmla="val -10456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關聯分析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探索器介面說明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關聯規則探勘 (Associate)</a:t>
            </a:r>
            <a:endParaRPr/>
          </a:p>
        </p:txBody>
      </p:sp>
      <p:sp>
        <p:nvSpPr>
          <p:cNvPr id="691" name="Google Shape;691;p8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83"/>
          <p:cNvSpPr txBox="1"/>
          <p:nvPr>
            <p:ph idx="2" type="body"/>
          </p:nvPr>
        </p:nvSpPr>
        <p:spPr>
          <a:xfrm>
            <a:off x="5341700" y="1791150"/>
            <a:ext cx="3383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Associator ⇨ Choose</a:t>
            </a:r>
            <a:br>
              <a:rPr lang="zh-TW"/>
            </a:br>
            <a:r>
              <a:rPr lang="zh-TW"/>
              <a:t>選擇關聯規則探勘演算法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/>
              <a:t>演算法進階設定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/>
              <a:t> 開始執行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/>
            </a:br>
            <a:r>
              <a:rPr lang="zh-TW"/>
              <a:t>探勘結果列表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Associator output</a:t>
            </a:r>
            <a:br>
              <a:rPr lang="zh-TW"/>
            </a:br>
            <a:r>
              <a:rPr lang="zh-TW"/>
              <a:t>探勘結果</a:t>
            </a:r>
            <a:endParaRPr/>
          </a:p>
        </p:txBody>
      </p:sp>
      <p:sp>
        <p:nvSpPr>
          <p:cNvPr id="693" name="Google Shape;693;p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4" name="Google Shape;694;p8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5" name="Google Shape;69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223450"/>
            <a:ext cx="4655899" cy="40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3"/>
          <p:cNvSpPr/>
          <p:nvPr/>
        </p:nvSpPr>
        <p:spPr>
          <a:xfrm>
            <a:off x="840575" y="2771425"/>
            <a:ext cx="4767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97" name="Google Shape;697;p83"/>
          <p:cNvSpPr/>
          <p:nvPr/>
        </p:nvSpPr>
        <p:spPr>
          <a:xfrm>
            <a:off x="1326725" y="2771425"/>
            <a:ext cx="4320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98" name="Google Shape;698;p83"/>
          <p:cNvSpPr/>
          <p:nvPr/>
        </p:nvSpPr>
        <p:spPr>
          <a:xfrm>
            <a:off x="735050" y="3159925"/>
            <a:ext cx="43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99" name="Google Shape;699;p83"/>
          <p:cNvSpPr/>
          <p:nvPr/>
        </p:nvSpPr>
        <p:spPr>
          <a:xfrm>
            <a:off x="791425" y="3592075"/>
            <a:ext cx="7137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0" name="Google Shape;700;p83"/>
          <p:cNvSpPr/>
          <p:nvPr/>
        </p:nvSpPr>
        <p:spPr>
          <a:xfrm>
            <a:off x="1655725" y="3357200"/>
            <a:ext cx="3475800" cy="2302200"/>
          </a:xfrm>
          <a:prstGeom prst="roundRect">
            <a:avLst>
              <a:gd fmla="val 3663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01" name="Google Shape;701;p83"/>
          <p:cNvSpPr/>
          <p:nvPr/>
        </p:nvSpPr>
        <p:spPr>
          <a:xfrm>
            <a:off x="315175" y="1989280"/>
            <a:ext cx="602400" cy="594600"/>
          </a:xfrm>
          <a:prstGeom prst="wedgeEllipseCallout">
            <a:avLst>
              <a:gd fmla="val 43061" name="adj1"/>
              <a:gd fmla="val 5692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02" name="Google Shape;702;p83"/>
          <p:cNvSpPr/>
          <p:nvPr/>
        </p:nvSpPr>
        <p:spPr>
          <a:xfrm>
            <a:off x="1545850" y="1941455"/>
            <a:ext cx="602400" cy="594600"/>
          </a:xfrm>
          <a:prstGeom prst="wedgeEllipseCallout">
            <a:avLst>
              <a:gd fmla="val -34915" name="adj1"/>
              <a:gd fmla="val 6812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03" name="Google Shape;703;p83"/>
          <p:cNvSpPr/>
          <p:nvPr/>
        </p:nvSpPr>
        <p:spPr>
          <a:xfrm>
            <a:off x="83400" y="3271680"/>
            <a:ext cx="602400" cy="594600"/>
          </a:xfrm>
          <a:prstGeom prst="wedgeEllipseCallout">
            <a:avLst>
              <a:gd fmla="val 65596" name="adj1"/>
              <a:gd fmla="val -1655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C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04" name="Google Shape;704;p83"/>
          <p:cNvSpPr/>
          <p:nvPr/>
        </p:nvSpPr>
        <p:spPr>
          <a:xfrm>
            <a:off x="238175" y="4024230"/>
            <a:ext cx="602400" cy="594600"/>
          </a:xfrm>
          <a:prstGeom prst="wedgeEllipseCallout">
            <a:avLst>
              <a:gd fmla="val 78889" name="adj1"/>
              <a:gd fmla="val -7360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D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05" name="Google Shape;705;p83"/>
          <p:cNvSpPr/>
          <p:nvPr/>
        </p:nvSpPr>
        <p:spPr>
          <a:xfrm>
            <a:off x="2930838" y="2839530"/>
            <a:ext cx="602400" cy="594600"/>
          </a:xfrm>
          <a:prstGeom prst="wedgeEllipseCallout">
            <a:avLst>
              <a:gd fmla="val 4625" name="adj1"/>
              <a:gd fmla="val 8930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E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2" name="Google Shape;712;p8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4. 選擇資料探勘演算法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選擇</a:t>
            </a:r>
            <a:r>
              <a:rPr b="0" lang="zh-TW" sz="3200"/>
              <a:t>演算法：HotSpot</a:t>
            </a:r>
            <a:endParaRPr b="0" sz="3200"/>
          </a:p>
        </p:txBody>
      </p:sp>
      <p:sp>
        <p:nvSpPr>
          <p:cNvPr id="713" name="Google Shape;713;p8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8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84"/>
          <p:cNvSpPr txBox="1"/>
          <p:nvPr>
            <p:ph idx="4294967295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Associator ⇨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選擇關聯規則探勘演算法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weka.associations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</a:t>
            </a:r>
            <a:r>
              <a:rPr b="1" lang="zh-TW" u="sng">
                <a:solidFill>
                  <a:srgbClr val="FF0000"/>
                </a:solidFill>
              </a:rPr>
              <a:t>HotSpot</a:t>
            </a:r>
            <a:endParaRPr b="1" u="sng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000">
                <a:solidFill>
                  <a:schemeClr val="dk1"/>
                </a:solidFill>
              </a:rPr>
              <a:t>※ 如果沒出現此演算法，</a:t>
            </a:r>
            <a:br>
              <a:rPr lang="zh-TW" sz="2000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表示您需要需安裝套件hotSpot</a:t>
            </a:r>
            <a:endParaRPr/>
          </a:p>
        </p:txBody>
      </p:sp>
      <p:pic>
        <p:nvPicPr>
          <p:cNvPr id="716" name="Google Shape;716;p84"/>
          <p:cNvPicPr preferRelativeResize="0"/>
          <p:nvPr/>
        </p:nvPicPr>
        <p:blipFill rotWithShape="1">
          <a:blip r:embed="rId3">
            <a:alphaModFix/>
          </a:blip>
          <a:srcRect b="47723" l="0" r="42213" t="0"/>
          <a:stretch/>
        </p:blipFill>
        <p:spPr>
          <a:xfrm>
            <a:off x="533395" y="2722975"/>
            <a:ext cx="3660200" cy="28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84"/>
          <p:cNvSpPr/>
          <p:nvPr/>
        </p:nvSpPr>
        <p:spPr>
          <a:xfrm>
            <a:off x="599050" y="3190300"/>
            <a:ext cx="771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18" name="Google Shape;718;p84"/>
          <p:cNvSpPr/>
          <p:nvPr/>
        </p:nvSpPr>
        <p:spPr>
          <a:xfrm>
            <a:off x="1227225" y="4642425"/>
            <a:ext cx="9846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19" name="Google Shape;719;p84"/>
          <p:cNvSpPr/>
          <p:nvPr/>
        </p:nvSpPr>
        <p:spPr>
          <a:xfrm>
            <a:off x="2315025" y="37904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  <p:cxnSp>
        <p:nvCxnSpPr>
          <p:cNvPr id="720" name="Google Shape;720;p84"/>
          <p:cNvCxnSpPr/>
          <p:nvPr/>
        </p:nvCxnSpPr>
        <p:spPr>
          <a:xfrm>
            <a:off x="1123275" y="3669050"/>
            <a:ext cx="591000" cy="916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27" name="Google Shape;727;p8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5. 設定演算法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開啟設定</a:t>
            </a:r>
            <a:endParaRPr b="0" sz="3200"/>
          </a:p>
        </p:txBody>
      </p:sp>
      <p:sp>
        <p:nvSpPr>
          <p:cNvPr id="728" name="Google Shape;728;p8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8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85"/>
          <p:cNvSpPr txBox="1"/>
          <p:nvPr>
            <p:ph idx="4294967295" type="body"/>
          </p:nvPr>
        </p:nvSpPr>
        <p:spPr>
          <a:xfrm>
            <a:off x="5704050" y="1791150"/>
            <a:ext cx="30207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4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HosSpot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pic>
        <p:nvPicPr>
          <p:cNvPr id="731" name="Google Shape;73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791150"/>
            <a:ext cx="4655899" cy="40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85"/>
          <p:cNvPicPr preferRelativeResize="0"/>
          <p:nvPr/>
        </p:nvPicPr>
        <p:blipFill rotWithShape="1">
          <a:blip r:embed="rId4">
            <a:alphaModFix/>
          </a:blip>
          <a:srcRect b="3110" l="0" r="0" t="0"/>
          <a:stretch/>
        </p:blipFill>
        <p:spPr>
          <a:xfrm>
            <a:off x="2099725" y="2820950"/>
            <a:ext cx="3540325" cy="40370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3" name="Google Shape;733;p85"/>
          <p:cNvSpPr/>
          <p:nvPr/>
        </p:nvSpPr>
        <p:spPr>
          <a:xfrm>
            <a:off x="1124250" y="2330475"/>
            <a:ext cx="5124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34" name="Google Shape;734;p85"/>
          <p:cNvSpPr/>
          <p:nvPr/>
        </p:nvSpPr>
        <p:spPr>
          <a:xfrm flipH="1" rot="2700000">
            <a:off x="1550474" y="269551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85"/>
          <p:cNvSpPr/>
          <p:nvPr/>
        </p:nvSpPr>
        <p:spPr>
          <a:xfrm>
            <a:off x="1636650" y="14543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2" name="Google Shape;74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25" y="1781788"/>
            <a:ext cx="4019400" cy="47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4" name="Google Shape;744;p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5. 設定演算法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設定細節</a:t>
            </a:r>
            <a:endParaRPr/>
          </a:p>
        </p:txBody>
      </p:sp>
      <p:sp>
        <p:nvSpPr>
          <p:cNvPr id="745" name="Google Shape;745;p8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86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86"/>
          <p:cNvSpPr txBox="1"/>
          <p:nvPr>
            <p:ph idx="4294967295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AutoNum type="alphaUcPeriod"/>
            </a:pPr>
            <a:r>
              <a:rPr lang="zh-TW" sz="2100"/>
              <a:t>請設定以下參數：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FF0000"/>
                </a:solidFill>
              </a:rPr>
              <a:t>maxBranchingFactor: </a:t>
            </a:r>
            <a:r>
              <a:rPr lang="zh-TW" sz="1900" u="sng">
                <a:solidFill>
                  <a:srgbClr val="FF0000"/>
                </a:solidFill>
              </a:rPr>
              <a:t>100</a:t>
            </a:r>
            <a:br>
              <a:rPr lang="zh-TW" sz="1900"/>
            </a:br>
            <a:r>
              <a:rPr lang="zh-TW" sz="1900">
                <a:solidFill>
                  <a:schemeClr val="dk1"/>
                </a:solidFill>
              </a:rPr>
              <a:t>最後顯示的規則數量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FF0000"/>
                </a:solidFill>
              </a:rPr>
              <a:t>maxRuleLength: </a:t>
            </a:r>
            <a:r>
              <a:rPr lang="zh-TW" sz="1900" u="sng">
                <a:solidFill>
                  <a:srgbClr val="FF0000"/>
                </a:solidFill>
              </a:rPr>
              <a:t>1</a:t>
            </a:r>
            <a:br>
              <a:rPr lang="zh-TW" sz="1900"/>
            </a:br>
            <a:r>
              <a:rPr lang="zh-TW" sz="1900"/>
              <a:t>組成規則的屬性數量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FF0000"/>
                </a:solidFill>
              </a:rPr>
              <a:t>outputRules: </a:t>
            </a:r>
            <a:r>
              <a:rPr lang="zh-TW" sz="1900" u="sng">
                <a:solidFill>
                  <a:srgbClr val="FF0000"/>
                </a:solidFill>
              </a:rPr>
              <a:t>True</a:t>
            </a:r>
            <a:br>
              <a:rPr lang="zh-TW" sz="1900"/>
            </a:br>
            <a:r>
              <a:rPr lang="zh-TW" sz="1900"/>
              <a:t>顯示關聯規則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900">
                <a:solidFill>
                  <a:srgbClr val="FF0000"/>
                </a:solidFill>
              </a:rPr>
              <a:t>support: </a:t>
            </a:r>
            <a:r>
              <a:rPr lang="zh-TW" sz="1900" u="sng">
                <a:solidFill>
                  <a:srgbClr val="FF0000"/>
                </a:solidFill>
              </a:rPr>
              <a:t>0.01</a:t>
            </a:r>
            <a:br>
              <a:rPr lang="zh-TW" sz="1900">
                <a:solidFill>
                  <a:schemeClr val="dk1"/>
                </a:solidFill>
              </a:rPr>
            </a:br>
            <a:r>
              <a:rPr lang="zh-TW" sz="1900">
                <a:solidFill>
                  <a:schemeClr val="dk1"/>
                </a:solidFill>
              </a:rPr>
              <a:t>只要案例數量超過1%就納入分析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900"/>
              <a:t>target: </a:t>
            </a:r>
            <a:r>
              <a:rPr lang="zh-TW" sz="1900" u="sng"/>
              <a:t>last</a:t>
            </a:r>
            <a:br>
              <a:rPr lang="zh-TW" sz="1900" u="sng"/>
            </a:br>
            <a:r>
              <a:rPr lang="zh-TW" sz="1900"/>
              <a:t>目標屬性</a:t>
            </a:r>
            <a:r>
              <a:rPr lang="zh-TW" sz="1900"/>
              <a:t>設為</a:t>
            </a:r>
            <a:r>
              <a:rPr lang="zh-TW" sz="1900"/>
              <a:t>最後一項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FF0000"/>
                </a:solidFill>
              </a:rPr>
              <a:t>targetIndex: </a:t>
            </a:r>
            <a:r>
              <a:rPr lang="zh-TW" sz="1900" u="sng">
                <a:solidFill>
                  <a:srgbClr val="FF0000"/>
                </a:solidFill>
              </a:rPr>
              <a:t>first</a:t>
            </a:r>
            <a:br>
              <a:rPr lang="zh-TW" sz="1900" u="sng"/>
            </a:br>
            <a:r>
              <a:rPr lang="zh-TW" sz="1900"/>
              <a:t>目標</a:t>
            </a:r>
            <a:r>
              <a:rPr lang="zh-TW" sz="1900"/>
              <a:t>屬性的目標</a:t>
            </a:r>
            <a:r>
              <a:rPr lang="zh-TW" sz="1900"/>
              <a:t>值</a:t>
            </a:r>
            <a:r>
              <a:rPr lang="zh-TW" sz="1900"/>
              <a:t>編號</a:t>
            </a:r>
            <a:endParaRPr sz="1900"/>
          </a:p>
          <a:p>
            <a:pPr indent="-36195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AutoNum type="alphaUcPeriod"/>
            </a:pPr>
            <a:r>
              <a:rPr lang="zh-TW" sz="2100">
                <a:solidFill>
                  <a:srgbClr val="FF0000"/>
                </a:solidFill>
              </a:rPr>
              <a:t>OK</a:t>
            </a:r>
            <a:r>
              <a:rPr lang="zh-TW" sz="2100"/>
              <a:t> 離開進階設定</a:t>
            </a:r>
            <a:endParaRPr sz="2100"/>
          </a:p>
        </p:txBody>
      </p:sp>
      <p:sp>
        <p:nvSpPr>
          <p:cNvPr id="748" name="Google Shape;748;p86"/>
          <p:cNvSpPr/>
          <p:nvPr/>
        </p:nvSpPr>
        <p:spPr>
          <a:xfrm>
            <a:off x="580100" y="3409350"/>
            <a:ext cx="1868400" cy="628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49" name="Google Shape;749;p86"/>
          <p:cNvSpPr/>
          <p:nvPr/>
        </p:nvSpPr>
        <p:spPr>
          <a:xfrm>
            <a:off x="336175" y="3118500"/>
            <a:ext cx="4167000" cy="2950800"/>
          </a:xfrm>
          <a:prstGeom prst="roundRect">
            <a:avLst>
              <a:gd fmla="val 3550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50" name="Google Shape;750;p86"/>
          <p:cNvSpPr/>
          <p:nvPr/>
        </p:nvSpPr>
        <p:spPr>
          <a:xfrm>
            <a:off x="589475" y="4556025"/>
            <a:ext cx="1868400" cy="1170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51" name="Google Shape;751;p86"/>
          <p:cNvSpPr/>
          <p:nvPr/>
        </p:nvSpPr>
        <p:spPr>
          <a:xfrm>
            <a:off x="2457875" y="6130175"/>
            <a:ext cx="1069500" cy="328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52" name="Google Shape;752;p86"/>
          <p:cNvSpPr/>
          <p:nvPr/>
        </p:nvSpPr>
        <p:spPr>
          <a:xfrm>
            <a:off x="3601450" y="527268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53" name="Google Shape;753;p86"/>
          <p:cNvSpPr/>
          <p:nvPr/>
        </p:nvSpPr>
        <p:spPr>
          <a:xfrm>
            <a:off x="2522575" y="246303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754" name="Google Shape;75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5541" y="119409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62" name="Google Shape;762;p8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想瞭解設定的意思嗎？</a:t>
            </a:r>
            <a:endParaRPr/>
          </a:p>
        </p:txBody>
      </p:sp>
      <p:sp>
        <p:nvSpPr>
          <p:cNvPr id="763" name="Google Shape;763;p8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4" name="Google Shape;76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450" y="1983925"/>
            <a:ext cx="6438926" cy="43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87"/>
          <p:cNvSpPr txBox="1"/>
          <p:nvPr>
            <p:ph idx="2" type="body"/>
          </p:nvPr>
        </p:nvSpPr>
        <p:spPr>
          <a:xfrm>
            <a:off x="4705350" y="4650050"/>
            <a:ext cx="4019400" cy="18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Information</a:t>
            </a:r>
            <a:endParaRPr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SYNOPSIS 演算法介紹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OPTIONS 設定說明</a:t>
            </a:r>
            <a:endParaRPr/>
          </a:p>
        </p:txBody>
      </p:sp>
      <p:sp>
        <p:nvSpPr>
          <p:cNvPr id="766" name="Google Shape;766;p87"/>
          <p:cNvSpPr/>
          <p:nvPr/>
        </p:nvSpPr>
        <p:spPr>
          <a:xfrm>
            <a:off x="3746750" y="2687000"/>
            <a:ext cx="838200" cy="328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67" name="Google Shape;767;p87"/>
          <p:cNvSpPr/>
          <p:nvPr/>
        </p:nvSpPr>
        <p:spPr>
          <a:xfrm>
            <a:off x="2939250" y="1481550"/>
            <a:ext cx="1266900" cy="570600"/>
          </a:xfrm>
          <a:prstGeom prst="wedgeRoundRectCallout">
            <a:avLst>
              <a:gd fmla="val 27218" name="adj1"/>
              <a:gd fmla="val 12769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More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8" name="Google Shape;408;p61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什麼樣的讀者容易借書逾期？</a:t>
            </a:r>
            <a:endParaRPr/>
          </a:p>
        </p:txBody>
      </p:sp>
      <p:sp>
        <p:nvSpPr>
          <p:cNvPr id="409" name="Google Shape;409;p61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Section 1.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8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75" name="Google Shape;775;p8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6. 開始</a:t>
            </a:r>
            <a:r>
              <a:rPr lang="zh-TW"/>
              <a:t>探勘</a:t>
            </a:r>
            <a:endParaRPr/>
          </a:p>
        </p:txBody>
      </p:sp>
      <p:sp>
        <p:nvSpPr>
          <p:cNvPr id="776" name="Google Shape;776;p8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7" name="Google Shape;77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75" y="2181600"/>
            <a:ext cx="4637806" cy="3595538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88"/>
          <p:cNvSpPr/>
          <p:nvPr/>
        </p:nvSpPr>
        <p:spPr>
          <a:xfrm>
            <a:off x="580325" y="3094250"/>
            <a:ext cx="43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79" name="Google Shape;779;p88"/>
          <p:cNvSpPr/>
          <p:nvPr/>
        </p:nvSpPr>
        <p:spPr>
          <a:xfrm>
            <a:off x="659825" y="3557600"/>
            <a:ext cx="761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80" name="Google Shape;780;p88"/>
          <p:cNvSpPr/>
          <p:nvPr/>
        </p:nvSpPr>
        <p:spPr>
          <a:xfrm>
            <a:off x="1012325" y="23174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81" name="Google Shape;781;p88"/>
          <p:cNvSpPr/>
          <p:nvPr/>
        </p:nvSpPr>
        <p:spPr>
          <a:xfrm>
            <a:off x="739325" y="4069567"/>
            <a:ext cx="602400" cy="594600"/>
          </a:xfrm>
          <a:prstGeom prst="wedgeEllipseCallout">
            <a:avLst>
              <a:gd fmla="val -24780" name="adj1"/>
              <a:gd fmla="val -9728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782" name="Google Shape;782;p88"/>
          <p:cNvSpPr txBox="1"/>
          <p:nvPr>
            <p:ph idx="4294967295" type="body"/>
          </p:nvPr>
        </p:nvSpPr>
        <p:spPr>
          <a:xfrm>
            <a:off x="5206825" y="1791150"/>
            <a:ext cx="3517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>
                <a:solidFill>
                  <a:schemeClr val="dk1"/>
                </a:solidFill>
              </a:rPr>
              <a:t> 開始執行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lphaUcPeriod"/>
            </a:pPr>
            <a:r>
              <a:rPr lang="zh-TW">
                <a:solidFill>
                  <a:srgbClr val="FF0000"/>
                </a:solidFill>
              </a:rPr>
              <a:t>Associator output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探勘結果細節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9"/>
          <p:cNvSpPr txBox="1"/>
          <p:nvPr>
            <p:ph idx="1" type="body"/>
          </p:nvPr>
        </p:nvSpPr>
        <p:spPr>
          <a:xfrm>
            <a:off x="3975525" y="1783075"/>
            <a:ext cx="39750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下載檔案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開啟Explorer 探索器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開啟CSV檔案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選擇資料探勘演算法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設定演算法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開始探勘</a:t>
            </a:r>
            <a:endParaRPr/>
          </a:p>
        </p:txBody>
      </p:sp>
      <p:pic>
        <p:nvPicPr>
          <p:cNvPr id="789" name="Google Shape;789;p89"/>
          <p:cNvPicPr preferRelativeResize="0"/>
          <p:nvPr/>
        </p:nvPicPr>
        <p:blipFill rotWithShape="1">
          <a:blip r:embed="rId3">
            <a:alphaModFix/>
          </a:blip>
          <a:srcRect b="42186" l="0" r="0" t="0"/>
          <a:stretch/>
        </p:blipFill>
        <p:spPr>
          <a:xfrm>
            <a:off x="6076950" y="4181525"/>
            <a:ext cx="2209800" cy="10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89"/>
          <p:cNvSpPr/>
          <p:nvPr/>
        </p:nvSpPr>
        <p:spPr>
          <a:xfrm>
            <a:off x="4289725" y="45404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我完成了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91" name="Google Shape;791;p89"/>
          <p:cNvSpPr/>
          <p:nvPr/>
        </p:nvSpPr>
        <p:spPr>
          <a:xfrm>
            <a:off x="4289725" y="55602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我有問題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92" name="Google Shape;79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3350" y="5606675"/>
            <a:ext cx="657000" cy="6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89"/>
          <p:cNvSpPr txBox="1"/>
          <p:nvPr/>
        </p:nvSpPr>
        <p:spPr>
          <a:xfrm>
            <a:off x="7606050" y="5781025"/>
            <a:ext cx="1542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打開麥克風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直接問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94" name="Google Shape;794;p89"/>
          <p:cNvPicPr preferRelativeResize="0"/>
          <p:nvPr/>
        </p:nvPicPr>
        <p:blipFill rotWithShape="1">
          <a:blip r:embed="rId3">
            <a:alphaModFix/>
          </a:blip>
          <a:srcRect b="17939" l="27679" r="28798" t="57810"/>
          <a:stretch/>
        </p:blipFill>
        <p:spPr>
          <a:xfrm>
            <a:off x="7577950" y="4702800"/>
            <a:ext cx="961750" cy="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6" name="Google Shape;796;p89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 前半部分</a:t>
            </a:r>
            <a:endParaRPr/>
          </a:p>
        </p:txBody>
      </p:sp>
      <p:sp>
        <p:nvSpPr>
          <p:cNvPr id="797" name="Google Shape;797;p89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練習囉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9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步驟</a:t>
            </a:r>
            <a:r>
              <a:rPr b="0" lang="zh-TW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大綱</a:t>
            </a:r>
            <a:endParaRPr/>
          </a:p>
        </p:txBody>
      </p:sp>
      <p:sp>
        <p:nvSpPr>
          <p:cNvPr id="804" name="Google Shape;804;p90"/>
          <p:cNvSpPr txBox="1"/>
          <p:nvPr>
            <p:ph idx="1" type="body"/>
          </p:nvPr>
        </p:nvSpPr>
        <p:spPr>
          <a:xfrm>
            <a:off x="4360825" y="1783075"/>
            <a:ext cx="43071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/>
              <a:t>轉換探勘結果細節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/>
              <a:t>解讀探勘結果</a:t>
            </a:r>
            <a:endParaRPr/>
          </a:p>
        </p:txBody>
      </p:sp>
      <p:sp>
        <p:nvSpPr>
          <p:cNvPr id="805" name="Google Shape;805;p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12" name="Google Shape;812;p9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7</a:t>
            </a:r>
            <a:r>
              <a:rPr lang="zh-TW"/>
              <a:t>. </a:t>
            </a:r>
            <a:r>
              <a:rPr lang="zh-TW"/>
              <a:t>轉換探勘結果細節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複製Assocator output</a:t>
            </a:r>
            <a:endParaRPr b="0" sz="3200"/>
          </a:p>
        </p:txBody>
      </p:sp>
      <p:pic>
        <p:nvPicPr>
          <p:cNvPr id="813" name="Google Shape;81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75" y="2181600"/>
            <a:ext cx="4637806" cy="359553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91"/>
          <p:cNvSpPr/>
          <p:nvPr/>
        </p:nvSpPr>
        <p:spPr>
          <a:xfrm>
            <a:off x="1530825" y="3368450"/>
            <a:ext cx="3471000" cy="1447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15" name="Google Shape;815;p91"/>
          <p:cNvSpPr/>
          <p:nvPr/>
        </p:nvSpPr>
        <p:spPr>
          <a:xfrm>
            <a:off x="3555300" y="285698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16" name="Google Shape;816;p91"/>
          <p:cNvSpPr/>
          <p:nvPr/>
        </p:nvSpPr>
        <p:spPr>
          <a:xfrm>
            <a:off x="3272275" y="4720317"/>
            <a:ext cx="602400" cy="594600"/>
          </a:xfrm>
          <a:prstGeom prst="wedgeEllipseCallout">
            <a:avLst>
              <a:gd fmla="val -24780" name="adj1"/>
              <a:gd fmla="val -9728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17" name="Google Shape;817;p91"/>
          <p:cNvSpPr txBox="1"/>
          <p:nvPr>
            <p:ph idx="4294967295" type="body"/>
          </p:nvPr>
        </p:nvSpPr>
        <p:spPr>
          <a:xfrm>
            <a:off x="5206825" y="1791150"/>
            <a:ext cx="3517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>
                <a:solidFill>
                  <a:schemeClr val="dk1"/>
                </a:solidFill>
              </a:rPr>
              <a:t>按滑鼠</a:t>
            </a:r>
            <a:r>
              <a:rPr lang="zh-TW">
                <a:solidFill>
                  <a:srgbClr val="FF0000"/>
                </a:solidFill>
              </a:rPr>
              <a:t>右鍵</a:t>
            </a:r>
            <a:r>
              <a:rPr lang="zh-TW">
                <a:solidFill>
                  <a:schemeClr val="dk1"/>
                </a:solidFill>
              </a:rPr>
              <a:t>全選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lphaUcPeriod"/>
            </a:pPr>
            <a:r>
              <a:rPr lang="zh-TW">
                <a:solidFill>
                  <a:schemeClr val="dk1"/>
                </a:solidFill>
              </a:rPr>
              <a:t>按Ctrl+C複製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9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4" name="Google Shape;82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106" y="3068362"/>
            <a:ext cx="1411175" cy="14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6" name="Google Shape;826;p9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7. 轉換探勘結果細節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開啟HotSpot分析結果轉換器</a:t>
            </a:r>
            <a:endParaRPr/>
          </a:p>
        </p:txBody>
      </p:sp>
      <p:sp>
        <p:nvSpPr>
          <p:cNvPr id="827" name="Google Shape;827;p9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8" name="Google Shape;828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592" y="2963588"/>
            <a:ext cx="1624536" cy="1622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29" name="Google Shape;829;p92"/>
          <p:cNvSpPr/>
          <p:nvPr/>
        </p:nvSpPr>
        <p:spPr>
          <a:xfrm>
            <a:off x="1291676" y="4751312"/>
            <a:ext cx="1922400" cy="7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課程網頁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30" name="Google Shape;830;p92"/>
          <p:cNvSpPr/>
          <p:nvPr/>
        </p:nvSpPr>
        <p:spPr>
          <a:xfrm flipH="1">
            <a:off x="3762000" y="3368950"/>
            <a:ext cx="16200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92"/>
          <p:cNvSpPr/>
          <p:nvPr/>
        </p:nvSpPr>
        <p:spPr>
          <a:xfrm>
            <a:off x="4691200" y="4751175"/>
            <a:ext cx="3971100" cy="1084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HotSpot分析結果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轉換工具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8" name="Google Shape;838;p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7. 轉換探勘結果細節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轉換並下載轉換結果</a:t>
            </a:r>
            <a:endParaRPr/>
          </a:p>
        </p:txBody>
      </p:sp>
      <p:sp>
        <p:nvSpPr>
          <p:cNvPr id="839" name="Google Shape;839;p9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0" name="Google Shape;84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888" y="1718025"/>
            <a:ext cx="6032127" cy="48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93"/>
          <p:cNvSpPr/>
          <p:nvPr/>
        </p:nvSpPr>
        <p:spPr>
          <a:xfrm>
            <a:off x="5575225" y="2455425"/>
            <a:ext cx="2955000" cy="993000"/>
          </a:xfrm>
          <a:prstGeom prst="wedgeRoundRectCallout">
            <a:avLst>
              <a:gd fmla="val -61558" name="adj1"/>
              <a:gd fmla="val 6071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A. Ctrl+v</a:t>
            </a:r>
            <a:r>
              <a:rPr b="1" lang="zh-TW" sz="2900">
                <a:solidFill>
                  <a:srgbClr val="FFFFFF"/>
                </a:solidFill>
              </a:rPr>
              <a:t>貼上</a:t>
            </a:r>
            <a:endParaRPr b="1" sz="2900">
              <a:solidFill>
                <a:srgbClr val="FFFFFF"/>
              </a:solidFill>
            </a:endParaRPr>
          </a:p>
        </p:txBody>
      </p:sp>
      <p:sp>
        <p:nvSpPr>
          <p:cNvPr id="842" name="Google Shape;842;p93"/>
          <p:cNvSpPr/>
          <p:nvPr/>
        </p:nvSpPr>
        <p:spPr>
          <a:xfrm>
            <a:off x="5575225" y="4928300"/>
            <a:ext cx="2955000" cy="993000"/>
          </a:xfrm>
          <a:prstGeom prst="wedgeRoundRectCallout">
            <a:avLst>
              <a:gd fmla="val -61558" name="adj1"/>
              <a:gd fmla="val 60712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B</a:t>
            </a:r>
            <a:r>
              <a:rPr b="1" lang="zh-TW" sz="2900">
                <a:solidFill>
                  <a:srgbClr val="FFFFFF"/>
                </a:solidFill>
              </a:rPr>
              <a:t>. </a:t>
            </a:r>
            <a:r>
              <a:rPr b="1" lang="zh-TW" sz="2900">
                <a:solidFill>
                  <a:srgbClr val="FFFFFF"/>
                </a:solidFill>
              </a:rPr>
              <a:t>下載</a:t>
            </a:r>
            <a:endParaRPr b="1" sz="2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727" y="1968975"/>
            <a:ext cx="5836913" cy="42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0" name="Google Shape;850;p9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7. 轉換探勘結果細節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用LibreOffice Calc開啟ods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851" name="Google Shape;851;p9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2" name="Google Shape;85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3150093"/>
            <a:ext cx="1237625" cy="197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8550" y="3123162"/>
            <a:ext cx="1421725" cy="14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94"/>
          <p:cNvSpPr/>
          <p:nvPr/>
        </p:nvSpPr>
        <p:spPr>
          <a:xfrm flipH="1">
            <a:off x="1713875" y="3601225"/>
            <a:ext cx="661200" cy="465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1" name="Google Shape;86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1783075"/>
            <a:ext cx="2266950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3" name="Google Shape;863;p9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8. </a:t>
            </a:r>
            <a:r>
              <a:rPr lang="zh-TW"/>
              <a:t>解讀探勘結果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開啟Auto Filter</a:t>
            </a:r>
            <a:endParaRPr b="0" sz="3200"/>
          </a:p>
        </p:txBody>
      </p:sp>
      <p:sp>
        <p:nvSpPr>
          <p:cNvPr id="864" name="Google Shape;864;p9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5" name="Google Shape;865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78" y="2855053"/>
            <a:ext cx="6341049" cy="22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5"/>
          <p:cNvSpPr/>
          <p:nvPr/>
        </p:nvSpPr>
        <p:spPr>
          <a:xfrm>
            <a:off x="3606250" y="3051450"/>
            <a:ext cx="838200" cy="633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67" name="Google Shape;867;p95"/>
          <p:cNvSpPr/>
          <p:nvPr/>
        </p:nvSpPr>
        <p:spPr>
          <a:xfrm>
            <a:off x="3606250" y="4413025"/>
            <a:ext cx="1540800" cy="513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68" name="Google Shape;868;p95"/>
          <p:cNvSpPr/>
          <p:nvPr/>
        </p:nvSpPr>
        <p:spPr>
          <a:xfrm>
            <a:off x="4306175" y="24568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69" name="Google Shape;869;p95"/>
          <p:cNvSpPr/>
          <p:nvPr/>
        </p:nvSpPr>
        <p:spPr>
          <a:xfrm>
            <a:off x="5067050" y="39185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70" name="Google Shape;870;p95"/>
          <p:cNvSpPr/>
          <p:nvPr/>
        </p:nvSpPr>
        <p:spPr>
          <a:xfrm>
            <a:off x="7098450" y="1877649"/>
            <a:ext cx="391200" cy="513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1" name="Google Shape;871;p95"/>
          <p:cNvSpPr/>
          <p:nvPr/>
        </p:nvSpPr>
        <p:spPr>
          <a:xfrm>
            <a:off x="7489650" y="12107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54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C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9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8" name="Google Shape;87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425" y="1783075"/>
            <a:ext cx="2266950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0" name="Google Shape;880;p9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8. 解讀探勘結果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使用</a:t>
            </a:r>
            <a:r>
              <a:rPr b="0" lang="zh-TW" sz="3200"/>
              <a:t>Auto Filter</a:t>
            </a:r>
            <a:endParaRPr b="0" sz="3200"/>
          </a:p>
        </p:txBody>
      </p:sp>
      <p:sp>
        <p:nvSpPr>
          <p:cNvPr id="881" name="Google Shape;881;p9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96"/>
          <p:cNvSpPr/>
          <p:nvPr/>
        </p:nvSpPr>
        <p:spPr>
          <a:xfrm>
            <a:off x="3656100" y="2044950"/>
            <a:ext cx="1822200" cy="558600"/>
          </a:xfrm>
          <a:prstGeom prst="wedgeRoundRectCallout">
            <a:avLst>
              <a:gd fmla="val -71978" name="adj1"/>
              <a:gd fmla="val 2314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排序</a:t>
            </a:r>
            <a:endParaRPr b="1" sz="2900">
              <a:solidFill>
                <a:srgbClr val="FFFFFF"/>
              </a:solidFill>
            </a:endParaRPr>
          </a:p>
        </p:txBody>
      </p:sp>
      <p:sp>
        <p:nvSpPr>
          <p:cNvPr id="883" name="Google Shape;883;p96"/>
          <p:cNvSpPr/>
          <p:nvPr/>
        </p:nvSpPr>
        <p:spPr>
          <a:xfrm>
            <a:off x="3656100" y="3506650"/>
            <a:ext cx="1822200" cy="558600"/>
          </a:xfrm>
          <a:prstGeom prst="wedgeRoundRectCallout">
            <a:avLst>
              <a:gd fmla="val -71978" name="adj1"/>
              <a:gd fmla="val 2314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搜尋</a:t>
            </a:r>
            <a:endParaRPr b="1" sz="2900">
              <a:solidFill>
                <a:srgbClr val="FFFFFF"/>
              </a:solidFill>
            </a:endParaRPr>
          </a:p>
        </p:txBody>
      </p:sp>
      <p:sp>
        <p:nvSpPr>
          <p:cNvPr id="884" name="Google Shape;884;p96"/>
          <p:cNvSpPr/>
          <p:nvPr/>
        </p:nvSpPr>
        <p:spPr>
          <a:xfrm>
            <a:off x="4164175" y="4377675"/>
            <a:ext cx="3666900" cy="558600"/>
          </a:xfrm>
          <a:prstGeom prst="wedgeRoundRectCallout">
            <a:avLst>
              <a:gd fmla="val -62764" name="adj1"/>
              <a:gd fmla="val 1955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只顯示有打勾的列</a:t>
            </a:r>
            <a:endParaRPr b="1" sz="2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97"/>
          <p:cNvPicPr preferRelativeResize="0"/>
          <p:nvPr/>
        </p:nvPicPr>
        <p:blipFill rotWithShape="1">
          <a:blip r:embed="rId3">
            <a:alphaModFix/>
          </a:blip>
          <a:srcRect b="65996" l="0" r="6015" t="23465"/>
          <a:stretch/>
        </p:blipFill>
        <p:spPr>
          <a:xfrm>
            <a:off x="476250" y="2389175"/>
            <a:ext cx="8191500" cy="667447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97"/>
          <p:cNvSpPr txBox="1"/>
          <p:nvPr>
            <p:ph idx="1" type="body"/>
          </p:nvPr>
        </p:nvSpPr>
        <p:spPr>
          <a:xfrm>
            <a:off x="476250" y="3199725"/>
            <a:ext cx="3959100" cy="28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LHS-rule </a:t>
            </a:r>
            <a:br>
              <a:rPr lang="zh-TW"/>
            </a:br>
            <a:r>
              <a:rPr lang="zh-TW"/>
              <a:t>前提</a:t>
            </a:r>
            <a:r>
              <a:rPr lang="zh-TW"/>
              <a:t>規則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LHS-length</a:t>
            </a:r>
            <a:br>
              <a:rPr lang="zh-TW"/>
            </a:br>
            <a:r>
              <a:rPr lang="zh-TW">
                <a:solidFill>
                  <a:schemeClr val="dk1"/>
                </a:solidFill>
              </a:rPr>
              <a:t>前提規則組成長度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LHS-count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前提規則符合案例數量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2" name="Google Shape;892;p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93" name="Google Shape;893;p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8</a:t>
            </a:r>
            <a:r>
              <a:rPr lang="zh-TW"/>
              <a:t>. 解讀探勘結果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欄位說明</a:t>
            </a:r>
            <a:endParaRPr b="0" sz="3200"/>
          </a:p>
        </p:txBody>
      </p:sp>
      <p:sp>
        <p:nvSpPr>
          <p:cNvPr id="894" name="Google Shape;894;p9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97"/>
          <p:cNvSpPr txBox="1"/>
          <p:nvPr>
            <p:ph idx="1" type="body"/>
          </p:nvPr>
        </p:nvSpPr>
        <p:spPr>
          <a:xfrm>
            <a:off x="4435350" y="3199725"/>
            <a:ext cx="3959100" cy="28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RHS</a:t>
            </a:r>
            <a:r>
              <a:rPr lang="zh-TW"/>
              <a:t>-rule </a:t>
            </a:r>
            <a:br>
              <a:rPr lang="zh-TW"/>
            </a:br>
            <a:r>
              <a:rPr lang="zh-TW"/>
              <a:t>後果</a:t>
            </a:r>
            <a:r>
              <a:rPr lang="zh-TW"/>
              <a:t>規則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RHS</a:t>
            </a:r>
            <a:r>
              <a:rPr lang="zh-TW">
                <a:solidFill>
                  <a:schemeClr val="dk1"/>
                </a:solidFill>
              </a:rPr>
              <a:t>-count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前提與</a:t>
            </a:r>
            <a:r>
              <a:rPr lang="zh-TW">
                <a:solidFill>
                  <a:schemeClr val="dk1"/>
                </a:solidFill>
              </a:rPr>
              <a:t>後果規則</a:t>
            </a:r>
            <a:r>
              <a:rPr lang="zh-TW">
                <a:solidFill>
                  <a:schemeClr val="dk1"/>
                </a:solidFill>
              </a:rPr>
              <a:t>皆</a:t>
            </a:r>
            <a:r>
              <a:rPr lang="zh-TW">
                <a:solidFill>
                  <a:schemeClr val="dk1"/>
                </a:solidFill>
              </a:rPr>
              <a:t>符合的案例數量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conf, lift, lev, conv,sup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評估指標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6" name="Google Shape;896;p97"/>
          <p:cNvSpPr/>
          <p:nvPr/>
        </p:nvSpPr>
        <p:spPr>
          <a:xfrm>
            <a:off x="794700" y="2418700"/>
            <a:ext cx="7793700" cy="44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6" name="Google Shape;416;p6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6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https://www.uwlax.edu/textbook-rental/book-return-due-dates/ </a:t>
            </a:r>
            <a:endParaRPr/>
          </a:p>
        </p:txBody>
      </p:sp>
      <p:pic>
        <p:nvPicPr>
          <p:cNvPr id="418" name="Google Shape;4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09675" y="2164888"/>
            <a:ext cx="6524625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2"/>
          <p:cNvSpPr/>
          <p:nvPr/>
        </p:nvSpPr>
        <p:spPr>
          <a:xfrm>
            <a:off x="901225" y="1041625"/>
            <a:ext cx="2241600" cy="1243800"/>
          </a:xfrm>
          <a:prstGeom prst="wedgeRoundRectCallout">
            <a:avLst>
              <a:gd fmla="val 38703" name="adj1"/>
              <a:gd fmla="val 6190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我來跑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畢業離校...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0" name="Google Shape;420;p62"/>
          <p:cNvSpPr/>
          <p:nvPr/>
        </p:nvSpPr>
        <p:spPr>
          <a:xfrm>
            <a:off x="5256300" y="1041625"/>
            <a:ext cx="2752200" cy="1243800"/>
          </a:xfrm>
          <a:prstGeom prst="wedgeRoundRectCallout">
            <a:avLst>
              <a:gd fmla="val -12895" name="adj1"/>
              <a:gd fmla="val 8041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同學，你借的書還沒還喔！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98"/>
          <p:cNvPicPr preferRelativeResize="0"/>
          <p:nvPr/>
        </p:nvPicPr>
        <p:blipFill rotWithShape="1">
          <a:blip r:embed="rId3">
            <a:alphaModFix/>
          </a:blip>
          <a:srcRect b="65996" l="0" r="6015" t="23465"/>
          <a:stretch/>
        </p:blipFill>
        <p:spPr>
          <a:xfrm>
            <a:off x="476250" y="2389175"/>
            <a:ext cx="8191500" cy="667447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4" name="Google Shape;904;p9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8. 解讀探勘結果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欄位說明</a:t>
            </a:r>
            <a:endParaRPr b="0" sz="3200"/>
          </a:p>
        </p:txBody>
      </p:sp>
      <p:sp>
        <p:nvSpPr>
          <p:cNvPr id="905" name="Google Shape;905;p9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98"/>
          <p:cNvSpPr/>
          <p:nvPr/>
        </p:nvSpPr>
        <p:spPr>
          <a:xfrm>
            <a:off x="390100" y="3777400"/>
            <a:ext cx="8277600" cy="2285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07" name="Google Shape;907;p98"/>
          <p:cNvSpPr/>
          <p:nvPr/>
        </p:nvSpPr>
        <p:spPr>
          <a:xfrm>
            <a:off x="807350" y="4540900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08" name="Google Shape;908;p98"/>
          <p:cNvSpPr/>
          <p:nvPr/>
        </p:nvSpPr>
        <p:spPr>
          <a:xfrm>
            <a:off x="612925" y="39221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09" name="Google Shape;909;p98"/>
          <p:cNvSpPr/>
          <p:nvPr/>
        </p:nvSpPr>
        <p:spPr>
          <a:xfrm rot="10800000">
            <a:off x="4270738" y="46691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98"/>
          <p:cNvSpPr/>
          <p:nvPr/>
        </p:nvSpPr>
        <p:spPr>
          <a:xfrm>
            <a:off x="4927150" y="4540900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1" name="Google Shape;911;p98"/>
          <p:cNvSpPr/>
          <p:nvPr/>
        </p:nvSpPr>
        <p:spPr>
          <a:xfrm>
            <a:off x="4655275" y="3898275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2" name="Google Shape;912;p98"/>
          <p:cNvSpPr/>
          <p:nvPr/>
        </p:nvSpPr>
        <p:spPr>
          <a:xfrm>
            <a:off x="2830675" y="5560125"/>
            <a:ext cx="5621700" cy="73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conf: 0.4 / lift: 1.71 / lev / 0 / conv: 1.24 / sup: 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3" name="Google Shape;913;p98"/>
          <p:cNvSpPr/>
          <p:nvPr/>
        </p:nvSpPr>
        <p:spPr>
          <a:xfrm>
            <a:off x="1335488" y="5560125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14" name="Google Shape;914;p98"/>
          <p:cNvSpPr/>
          <p:nvPr/>
        </p:nvSpPr>
        <p:spPr>
          <a:xfrm>
            <a:off x="612925" y="2557750"/>
            <a:ext cx="8054700" cy="40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15" name="Google Shape;915;p98"/>
          <p:cNvSpPr/>
          <p:nvPr/>
        </p:nvSpPr>
        <p:spPr>
          <a:xfrm flipH="1" rot="5400000">
            <a:off x="4016950" y="3152050"/>
            <a:ext cx="9366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99"/>
          <p:cNvPicPr preferRelativeResize="0"/>
          <p:nvPr/>
        </p:nvPicPr>
        <p:blipFill rotWithShape="1">
          <a:blip r:embed="rId3">
            <a:alphaModFix/>
          </a:blip>
          <a:srcRect b="30262" l="0" r="6820" t="23878"/>
          <a:stretch/>
        </p:blipFill>
        <p:spPr>
          <a:xfrm>
            <a:off x="531750" y="3057925"/>
            <a:ext cx="8136000" cy="30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3" name="Google Shape;923;p9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8. 解讀探勘結果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規則排序</a:t>
            </a:r>
            <a:endParaRPr b="0" sz="3200"/>
          </a:p>
        </p:txBody>
      </p:sp>
      <p:sp>
        <p:nvSpPr>
          <p:cNvPr id="924" name="Google Shape;924;p9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99"/>
          <p:cNvSpPr/>
          <p:nvPr/>
        </p:nvSpPr>
        <p:spPr>
          <a:xfrm>
            <a:off x="4955950" y="2926850"/>
            <a:ext cx="3663600" cy="3323400"/>
          </a:xfrm>
          <a:prstGeom prst="roundRect">
            <a:avLst>
              <a:gd fmla="val 421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26" name="Google Shape;926;p99"/>
          <p:cNvSpPr/>
          <p:nvPr/>
        </p:nvSpPr>
        <p:spPr>
          <a:xfrm>
            <a:off x="2573175" y="2080850"/>
            <a:ext cx="5716800" cy="671400"/>
          </a:xfrm>
          <a:prstGeom prst="wedgeRoundRectCallout">
            <a:avLst>
              <a:gd fmla="val 5448" name="adj1"/>
              <a:gd fmla="val 12761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依conf &gt; lift &gt; lev &gt; conv排序</a:t>
            </a:r>
            <a:endParaRPr b="1" sz="2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900113"/>
            <a:ext cx="2171700" cy="46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0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1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5" name="Google Shape;935;p10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那些單位的讀者容易逾期？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使用Auto Filter</a:t>
            </a:r>
            <a:endParaRPr sz="3200"/>
          </a:p>
        </p:txBody>
      </p:sp>
      <p:sp>
        <p:nvSpPr>
          <p:cNvPr id="936" name="Google Shape;936;p10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100"/>
          <p:cNvSpPr/>
          <p:nvPr/>
        </p:nvSpPr>
        <p:spPr>
          <a:xfrm>
            <a:off x="476250" y="3494725"/>
            <a:ext cx="2085900" cy="655200"/>
          </a:xfrm>
          <a:prstGeom prst="roundRect">
            <a:avLst>
              <a:gd fmla="val 421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aphicFrame>
        <p:nvGraphicFramePr>
          <p:cNvPr id="938" name="Google Shape;938;p100"/>
          <p:cNvGraphicFramePr/>
          <p:nvPr/>
        </p:nvGraphicFramePr>
        <p:xfrm>
          <a:off x="3461425" y="2985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144525"/>
                <a:gridCol w="1964325"/>
                <a:gridCol w="973150"/>
              </a:tblGrid>
              <a:tr h="346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conf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所屬單位=文學院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0.28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所屬單位=傳播學院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0.27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所屬單位=國務院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0.27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所屬單位=行政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0.25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所屬單位=社科院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0.24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939" name="Google Shape;939;p100"/>
          <p:cNvSpPr/>
          <p:nvPr/>
        </p:nvSpPr>
        <p:spPr>
          <a:xfrm flipH="1">
            <a:off x="2160000" y="4149850"/>
            <a:ext cx="12141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7" name="Google Shape;947;p10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那些單位的讀者容易逾期？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跟前面的分析比較</a:t>
            </a:r>
            <a:endParaRPr b="0" sz="3200"/>
          </a:p>
        </p:txBody>
      </p:sp>
      <p:sp>
        <p:nvSpPr>
          <p:cNvPr id="948" name="Google Shape;948;p10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49" name="Google Shape;949;p101"/>
          <p:cNvGraphicFramePr/>
          <p:nvPr/>
        </p:nvGraphicFramePr>
        <p:xfrm>
          <a:off x="476250" y="2985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144525"/>
                <a:gridCol w="1964325"/>
                <a:gridCol w="973150"/>
              </a:tblGrid>
              <a:tr h="346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conf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所屬單位=文學院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0.28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所屬單位=傳播學院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0.27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所屬單位=國務院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0.27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所屬單位=行政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0.25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47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所屬單位=社科院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是否有逾期記錄=是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0.24</a:t>
                      </a:r>
                      <a:endParaRPr sz="16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50" name="Google Shape;950;p101"/>
          <p:cNvGraphicFramePr/>
          <p:nvPr/>
        </p:nvGraphicFramePr>
        <p:xfrm>
          <a:off x="6156063" y="2505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1042050"/>
                <a:gridCol w="1469625"/>
              </a:tblGrid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zh-TW" sz="1600"/>
                        <a:t>所屬單位</a:t>
                      </a:r>
                      <a:endParaRPr i="1"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有逾期記錄=是的所佔比例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文學院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28.22%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傳播學院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27.01%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國務院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26.74%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行政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24.53%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951" name="Google Shape;95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0299" y="4647025"/>
            <a:ext cx="1907453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75" y="1843450"/>
            <a:ext cx="215265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0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59" name="Google Shape;959;p10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借</a:t>
            </a:r>
            <a:r>
              <a:rPr lang="zh-TW"/>
              <a:t>哪些書</a:t>
            </a:r>
            <a:r>
              <a:rPr lang="zh-TW"/>
              <a:t>的讀者容易逾期？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使用Auto Filter</a:t>
            </a:r>
            <a:endParaRPr b="0" sz="3200"/>
          </a:p>
        </p:txBody>
      </p:sp>
      <p:sp>
        <p:nvSpPr>
          <p:cNvPr id="960" name="Google Shape;960;p10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961" name="Google Shape;961;p102"/>
          <p:cNvGraphicFramePr/>
          <p:nvPr/>
        </p:nvGraphicFramePr>
        <p:xfrm>
          <a:off x="3405663" y="177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478200"/>
                <a:gridCol w="1967600"/>
                <a:gridCol w="816275"/>
              </a:tblGrid>
              <a:tr h="289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conf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2宗教類借閱總數 &gt; 14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3自然科學類借閱總數 &gt; 15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1哲學類借閱總數 &gt; 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借閱總數 &gt; 88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8文學類借閱總數 &gt; 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0總類借閱總數 &gt; 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5社會科學類借閱總數 &gt; 18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7外國史地類借閱總數 &gt; 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4應用科學類借閱總數 &lt;= 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9美術類借閱總數 &lt;= 12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962" name="Google Shape;962;p102"/>
          <p:cNvSpPr/>
          <p:nvPr/>
        </p:nvSpPr>
        <p:spPr>
          <a:xfrm>
            <a:off x="552450" y="3323675"/>
            <a:ext cx="1964100" cy="861000"/>
          </a:xfrm>
          <a:prstGeom prst="roundRect">
            <a:avLst>
              <a:gd fmla="val 421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63" name="Google Shape;963;p102"/>
          <p:cNvSpPr/>
          <p:nvPr/>
        </p:nvSpPr>
        <p:spPr>
          <a:xfrm flipH="1">
            <a:off x="2160000" y="4149850"/>
            <a:ext cx="12141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0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1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71" name="Google Shape;971;p10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借哪些書的讀者容易逾期？</a:t>
            </a:r>
            <a:br>
              <a:rPr lang="zh-TW"/>
            </a:br>
            <a:r>
              <a:rPr b="0" lang="zh-TW" sz="3200"/>
              <a:t>連續數值型的區間</a:t>
            </a:r>
            <a:endParaRPr b="0" sz="3200"/>
          </a:p>
        </p:txBody>
      </p:sp>
      <p:sp>
        <p:nvSpPr>
          <p:cNvPr id="972" name="Google Shape;972;p10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103"/>
          <p:cNvSpPr/>
          <p:nvPr/>
        </p:nvSpPr>
        <p:spPr>
          <a:xfrm>
            <a:off x="712675" y="2655650"/>
            <a:ext cx="2261100" cy="1243800"/>
          </a:xfrm>
          <a:prstGeom prst="wedgeRoundRectCallout">
            <a:avLst>
              <a:gd fmla="val 67705" name="adj1"/>
              <a:gd fmla="val -3727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&gt; 14</a:t>
            </a:r>
            <a:endParaRPr b="1" sz="29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</a:rPr>
              <a:t>14為2宗教類借閱總數的</a:t>
            </a:r>
            <a:r>
              <a:rPr lang="zh-TW" sz="2000" u="sng">
                <a:solidFill>
                  <a:srgbClr val="FFFFFF"/>
                </a:solidFill>
              </a:rPr>
              <a:t>平均值</a:t>
            </a:r>
            <a:endParaRPr sz="2000" u="sng">
              <a:solidFill>
                <a:srgbClr val="FFFFFF"/>
              </a:solidFill>
            </a:endParaRPr>
          </a:p>
        </p:txBody>
      </p:sp>
      <p:graphicFrame>
        <p:nvGraphicFramePr>
          <p:cNvPr id="974" name="Google Shape;974;p103"/>
          <p:cNvGraphicFramePr/>
          <p:nvPr/>
        </p:nvGraphicFramePr>
        <p:xfrm>
          <a:off x="3405663" y="177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478200"/>
                <a:gridCol w="1967600"/>
                <a:gridCol w="816275"/>
              </a:tblGrid>
              <a:tr h="289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conf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2宗教類借閱總數 &gt; 14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3自然科學類借閱總數 &gt; 15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1哲學類借閱總數 &gt; 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借閱總數 &gt; 88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8文學類借閱總數 &gt; 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0總類借閱總數 &gt; 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5社會科學類借閱總數 &gt; 18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7外國史地類借閱總數 &gt; 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4應用科學類借閱總數 &lt;= 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9美術類借閱總數 &lt;= 12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0" name="Google Shape;980;p104"/>
          <p:cNvGraphicFramePr/>
          <p:nvPr/>
        </p:nvGraphicFramePr>
        <p:xfrm>
          <a:off x="3405663" y="1771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478200"/>
                <a:gridCol w="1967600"/>
                <a:gridCol w="816275"/>
              </a:tblGrid>
              <a:tr h="289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conf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2宗教類借閱總數 &gt; 14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3自然科學類借閱總數 &gt; 15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1哲學類借閱總數 &gt; 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借閱總數 &gt; 88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8文學類借閱總數 &gt; 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0總類借閱總數 &gt; 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5社會科學類借閱總數 &gt; 18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7外國史地類借閱總數 &gt; 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4應用科學類借閱總數 &lt;= 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2899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9美術類借閱總數 &lt;= 12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是否有逾期記錄=是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981" name="Google Shape;981;p10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10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3" name="Google Shape;983;p10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借哪些書的讀者容易逾期？</a:t>
            </a:r>
            <a:br>
              <a:rPr lang="zh-TW"/>
            </a:br>
            <a:r>
              <a:rPr b="0" lang="zh-TW" sz="3200"/>
              <a:t>不能只看表面數據的規則</a:t>
            </a:r>
            <a:endParaRPr b="0" sz="3200"/>
          </a:p>
        </p:txBody>
      </p:sp>
      <p:sp>
        <p:nvSpPr>
          <p:cNvPr id="984" name="Google Shape;984;p10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104"/>
          <p:cNvSpPr/>
          <p:nvPr/>
        </p:nvSpPr>
        <p:spPr>
          <a:xfrm>
            <a:off x="3327900" y="5645725"/>
            <a:ext cx="5432400" cy="493500"/>
          </a:xfrm>
          <a:prstGeom prst="roundRect">
            <a:avLst>
              <a:gd fmla="val 421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86" name="Google Shape;986;p104"/>
          <p:cNvSpPr/>
          <p:nvPr/>
        </p:nvSpPr>
        <p:spPr>
          <a:xfrm>
            <a:off x="712675" y="4485875"/>
            <a:ext cx="2261100" cy="1590300"/>
          </a:xfrm>
          <a:prstGeom prst="wedgeRoundRectCallout">
            <a:avLst>
              <a:gd fmla="val 69476" name="adj1"/>
              <a:gd fmla="val 3561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沒有借應用科學類也逾期？</a:t>
            </a:r>
            <a:endParaRPr sz="2000" u="sng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0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93" name="Google Shape;993;p10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那種因素更</a:t>
            </a:r>
            <a:r>
              <a:rPr lang="zh-TW"/>
              <a:t>容易</a:t>
            </a:r>
            <a:r>
              <a:rPr lang="zh-TW"/>
              <a:t>造成</a:t>
            </a:r>
            <a:r>
              <a:rPr lang="zh-TW"/>
              <a:t>逾期？</a:t>
            </a:r>
            <a:endParaRPr/>
          </a:p>
        </p:txBody>
      </p:sp>
      <p:graphicFrame>
        <p:nvGraphicFramePr>
          <p:cNvPr id="994" name="Google Shape;994;p105"/>
          <p:cNvGraphicFramePr/>
          <p:nvPr/>
        </p:nvGraphicFramePr>
        <p:xfrm>
          <a:off x="576325" y="178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318500"/>
                <a:gridCol w="693225"/>
                <a:gridCol w="1624450"/>
                <a:gridCol w="613125"/>
                <a:gridCol w="763300"/>
                <a:gridCol w="589775"/>
                <a:gridCol w="599800"/>
                <a:gridCol w="606550"/>
              </a:tblGrid>
              <a:tr h="301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數量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數量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conf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lift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lev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conv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</a:tr>
              <a:tr h="454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</a:rPr>
                        <a:t>所屬系所</a:t>
                      </a:r>
                      <a:r>
                        <a:rPr lang="zh-TW"/>
                        <a:t>=台文所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60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1.71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3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2宗教類借閱總數 &gt; 14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56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1.68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</a:rPr>
                        <a:t>所屬系所</a:t>
                      </a:r>
                      <a:r>
                        <a:rPr lang="zh-TW"/>
                        <a:t>=企研所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103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36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1.49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1.16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3自然科學類借閱總數 &gt;15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1.42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1.13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1哲學類借閱總數 &gt; 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287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91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1.35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1.12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</a:rPr>
                        <a:t>所屬系所</a:t>
                      </a:r>
                      <a:r>
                        <a:rPr lang="zh-TW"/>
                        <a:t>=民族系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179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</a:rPr>
                        <a:t>所屬系所</a:t>
                      </a:r>
                      <a:r>
                        <a:rPr lang="zh-TW"/>
                        <a:t>=中文系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479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143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讀者類型=休學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74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rgbClr val="FF0000"/>
                          </a:solidFill>
                        </a:rPr>
                        <a:t>所屬系所</a:t>
                      </a:r>
                      <a:r>
                        <a:rPr lang="zh-TW"/>
                        <a:t>=哲學系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181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借閱總數 &gt; 88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82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1" name="Google Shape;1001;p10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10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3" name="Google Shape;100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6250" y="2336100"/>
            <a:ext cx="3031432" cy="293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06"/>
          <p:cNvSpPr/>
          <p:nvPr/>
        </p:nvSpPr>
        <p:spPr>
          <a:xfrm>
            <a:off x="4663100" y="3021875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5" name="Google Shape;1005;p106"/>
          <p:cNvSpPr/>
          <p:nvPr/>
        </p:nvSpPr>
        <p:spPr>
          <a:xfrm>
            <a:off x="2336175" y="1551900"/>
            <a:ext cx="2326800" cy="85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讀者類型=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休學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6" name="Google Shape;1006;p106"/>
          <p:cNvSpPr/>
          <p:nvPr/>
        </p:nvSpPr>
        <p:spPr>
          <a:xfrm>
            <a:off x="6719100" y="1571650"/>
            <a:ext cx="1733400" cy="85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所屬單位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文學院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7" name="Google Shape;1007;p106"/>
          <p:cNvSpPr/>
          <p:nvPr/>
        </p:nvSpPr>
        <p:spPr>
          <a:xfrm>
            <a:off x="2837450" y="4617975"/>
            <a:ext cx="1977600" cy="85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借閱總數&gt;88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8" name="Google Shape;1008;p106"/>
          <p:cNvSpPr/>
          <p:nvPr/>
        </p:nvSpPr>
        <p:spPr>
          <a:xfrm>
            <a:off x="6542575" y="4753200"/>
            <a:ext cx="2221500" cy="11403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宗教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 14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09" name="Google Shape;1009;p106"/>
          <p:cNvSpPr/>
          <p:nvPr/>
        </p:nvSpPr>
        <p:spPr>
          <a:xfrm flipH="1" rot="2698723">
            <a:off x="4503810" y="2306104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106"/>
          <p:cNvSpPr/>
          <p:nvPr/>
        </p:nvSpPr>
        <p:spPr>
          <a:xfrm rot="2701277">
            <a:off x="6138457" y="43071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106"/>
          <p:cNvSpPr/>
          <p:nvPr/>
        </p:nvSpPr>
        <p:spPr>
          <a:xfrm rot="-2698723">
            <a:off x="6323732" y="23061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106"/>
          <p:cNvSpPr/>
          <p:nvPr/>
        </p:nvSpPr>
        <p:spPr>
          <a:xfrm flipH="1" rot="-2701277">
            <a:off x="4715382" y="41925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106"/>
          <p:cNvSpPr/>
          <p:nvPr/>
        </p:nvSpPr>
        <p:spPr>
          <a:xfrm>
            <a:off x="4561550" y="531925"/>
            <a:ext cx="2529900" cy="634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00"/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系所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台文所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14" name="Google Shape;1014;p106"/>
          <p:cNvSpPr/>
          <p:nvPr/>
        </p:nvSpPr>
        <p:spPr>
          <a:xfrm rot="-5398549">
            <a:off x="5115650" y="1710563"/>
            <a:ext cx="1421100" cy="643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FFFF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107"/>
          <p:cNvPicPr preferRelativeResize="0"/>
          <p:nvPr/>
        </p:nvPicPr>
        <p:blipFill rotWithShape="1">
          <a:blip r:embed="rId3">
            <a:alphaModFix/>
          </a:blip>
          <a:srcRect b="42186" l="0" r="0" t="0"/>
          <a:stretch/>
        </p:blipFill>
        <p:spPr>
          <a:xfrm>
            <a:off x="6076950" y="3876725"/>
            <a:ext cx="2209800" cy="10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107"/>
          <p:cNvSpPr/>
          <p:nvPr/>
        </p:nvSpPr>
        <p:spPr>
          <a:xfrm>
            <a:off x="4289725" y="41594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我完成了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22" name="Google Shape;1022;p107"/>
          <p:cNvSpPr/>
          <p:nvPr/>
        </p:nvSpPr>
        <p:spPr>
          <a:xfrm>
            <a:off x="4289725" y="53316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我有問題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3" name="Google Shape;1023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250" y="51731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107"/>
          <p:cNvSpPr txBox="1"/>
          <p:nvPr/>
        </p:nvSpPr>
        <p:spPr>
          <a:xfrm>
            <a:off x="7606050" y="5781025"/>
            <a:ext cx="1542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打開麥克風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直接問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5" name="Google Shape;1025;p107"/>
          <p:cNvPicPr preferRelativeResize="0"/>
          <p:nvPr/>
        </p:nvPicPr>
        <p:blipFill rotWithShape="1">
          <a:blip r:embed="rId3">
            <a:alphaModFix/>
          </a:blip>
          <a:srcRect b="17939" l="27679" r="28798" t="57810"/>
          <a:stretch/>
        </p:blipFill>
        <p:spPr>
          <a:xfrm>
            <a:off x="7577950" y="4398000"/>
            <a:ext cx="961750" cy="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07"/>
          <p:cNvSpPr txBox="1"/>
          <p:nvPr>
            <p:ph idx="1" type="body"/>
          </p:nvPr>
        </p:nvSpPr>
        <p:spPr>
          <a:xfrm>
            <a:off x="3975525" y="1783075"/>
            <a:ext cx="4311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轉換探勘結果細節：</a:t>
            </a:r>
            <a:r>
              <a:rPr lang="zh-TW"/>
              <a:t>將</a:t>
            </a:r>
            <a:r>
              <a:rPr lang="zh-TW"/>
              <a:t>探勘結果轉換成ods表格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解讀探勘結果：</a:t>
            </a:r>
            <a:r>
              <a:rPr lang="zh-TW"/>
              <a:t>在LibreOffice Calc中</a:t>
            </a:r>
            <a:br>
              <a:rPr lang="zh-TW"/>
            </a:br>
            <a:r>
              <a:rPr lang="zh-TW"/>
              <a:t>檢視探勘結果</a:t>
            </a:r>
            <a:endParaRPr/>
          </a:p>
        </p:txBody>
      </p:sp>
      <p:sp>
        <p:nvSpPr>
          <p:cNvPr id="1027" name="Google Shape;1027;p1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28" name="Google Shape;1028;p107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 後半部分</a:t>
            </a:r>
            <a:endParaRPr/>
          </a:p>
        </p:txBody>
      </p:sp>
      <p:sp>
        <p:nvSpPr>
          <p:cNvPr id="1029" name="Google Shape;1029;p107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練習囉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7" name="Google Shape;427;p63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63"/>
          <p:cNvSpPr txBox="1"/>
          <p:nvPr>
            <p:ph type="title"/>
          </p:nvPr>
        </p:nvSpPr>
        <p:spPr>
          <a:xfrm>
            <a:off x="4477875" y="1037725"/>
            <a:ext cx="43812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借書逾期讀者資料</a:t>
            </a:r>
            <a:endParaRPr/>
          </a:p>
        </p:txBody>
      </p:sp>
      <p:sp>
        <p:nvSpPr>
          <p:cNvPr id="429" name="Google Shape;429;p63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100"/>
              <a:t>類別型</a:t>
            </a:r>
            <a:endParaRPr sz="2100"/>
          </a:p>
          <a:p>
            <a:pPr indent="-361950" lvl="0" marL="4572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讀者類型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所屬單位、所屬系所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帳號狀態、性別</a:t>
            </a:r>
            <a:endParaRPr sz="21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100"/>
              <a:t>數值型</a:t>
            </a:r>
            <a:endParaRPr sz="2100"/>
          </a:p>
          <a:p>
            <a:pPr indent="-361950" lvl="0" marL="4572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借閱總數、0到9類借閱總數</a:t>
            </a:r>
            <a:endParaRPr sz="21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100"/>
              <a:t>目標屬性</a:t>
            </a:r>
            <a:endParaRPr sz="2100"/>
          </a:p>
          <a:p>
            <a:pPr indent="-361950" lvl="0" marL="4572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是否有逾期記錄</a:t>
            </a:r>
            <a:endParaRPr sz="2100"/>
          </a:p>
        </p:txBody>
      </p:sp>
      <p:pic>
        <p:nvPicPr>
          <p:cNvPr id="430" name="Google Shape;430;p63"/>
          <p:cNvPicPr preferRelativeResize="0"/>
          <p:nvPr/>
        </p:nvPicPr>
        <p:blipFill rotWithShape="1">
          <a:blip r:embed="rId3">
            <a:alphaModFix/>
          </a:blip>
          <a:srcRect b="0" l="0" r="50300" t="0"/>
          <a:stretch/>
        </p:blipFill>
        <p:spPr>
          <a:xfrm>
            <a:off x="593225" y="1037725"/>
            <a:ext cx="3399925" cy="51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36" name="Google Shape;1036;p108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HotSpot (Patient Rule Induction Method, PRIM)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熱點分析簡介</a:t>
            </a:r>
            <a:br>
              <a:rPr lang="zh-TW">
                <a:solidFill>
                  <a:schemeClr val="dk1"/>
                </a:solidFill>
              </a:rPr>
            </a:br>
            <a:r>
              <a:rPr b="0" lang="zh-TW" sz="2400">
                <a:solidFill>
                  <a:schemeClr val="dk1"/>
                </a:solidFill>
              </a:rPr>
              <a:t>(Friedman &amp; Fisher, 1999)</a:t>
            </a:r>
            <a:endParaRPr b="0" sz="3000"/>
          </a:p>
        </p:txBody>
      </p:sp>
      <p:sp>
        <p:nvSpPr>
          <p:cNvPr id="1037" name="Google Shape;1037;p108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Section 3.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9"/>
          <p:cNvSpPr txBox="1"/>
          <p:nvPr>
            <p:ph idx="1" type="body"/>
          </p:nvPr>
        </p:nvSpPr>
        <p:spPr>
          <a:xfrm>
            <a:off x="476250" y="2076100"/>
            <a:ext cx="8191500" cy="44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根據使用者所感興趣的目標屬性與項目，找出最能代表該屬性與項目的</a:t>
            </a:r>
            <a:r>
              <a:rPr lang="zh-TW">
                <a:solidFill>
                  <a:srgbClr val="FF0000"/>
                </a:solidFill>
              </a:rPr>
              <a:t>關聯規則</a:t>
            </a:r>
            <a:endParaRPr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關聯規則的組成：前提規則、結果規則、評估指標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1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45" name="Google Shape;1045;p10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</a:t>
            </a:r>
            <a:endParaRPr/>
          </a:p>
        </p:txBody>
      </p:sp>
      <p:sp>
        <p:nvSpPr>
          <p:cNvPr id="1046" name="Google Shape;1046;p10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7" name="Google Shape;1047;p109"/>
          <p:cNvGrpSpPr/>
          <p:nvPr/>
        </p:nvGrpSpPr>
        <p:grpSpPr>
          <a:xfrm>
            <a:off x="390100" y="3777400"/>
            <a:ext cx="8487900" cy="2516225"/>
            <a:chOff x="390100" y="3777400"/>
            <a:chExt cx="8487900" cy="2516225"/>
          </a:xfrm>
        </p:grpSpPr>
        <p:sp>
          <p:nvSpPr>
            <p:cNvPr id="1048" name="Google Shape;1048;p109"/>
            <p:cNvSpPr/>
            <p:nvPr/>
          </p:nvSpPr>
          <p:spPr>
            <a:xfrm>
              <a:off x="390100" y="3777400"/>
              <a:ext cx="8487900" cy="2285100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chemeClr val="accent1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049" name="Google Shape;1049;p109"/>
            <p:cNvSpPr/>
            <p:nvPr/>
          </p:nvSpPr>
          <p:spPr>
            <a:xfrm>
              <a:off x="807350" y="4540900"/>
              <a:ext cx="3151800" cy="781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購買尿布 = Yes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0" name="Google Shape;1050;p109"/>
            <p:cNvSpPr/>
            <p:nvPr/>
          </p:nvSpPr>
          <p:spPr>
            <a:xfrm>
              <a:off x="612925" y="3922125"/>
              <a:ext cx="2203500" cy="7335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Left-Hand-Side</a:t>
              </a:r>
              <a:endParaRPr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LHS 前提規則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1" name="Google Shape;1051;p109"/>
            <p:cNvSpPr/>
            <p:nvPr/>
          </p:nvSpPr>
          <p:spPr>
            <a:xfrm rot="10800000">
              <a:off x="4194538" y="4669150"/>
              <a:ext cx="619500" cy="5247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9DAF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109"/>
            <p:cNvSpPr/>
            <p:nvPr/>
          </p:nvSpPr>
          <p:spPr>
            <a:xfrm>
              <a:off x="5155750" y="4540900"/>
              <a:ext cx="3151800" cy="781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購買啤酒 = Yes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3" name="Google Shape;1053;p109"/>
            <p:cNvSpPr/>
            <p:nvPr/>
          </p:nvSpPr>
          <p:spPr>
            <a:xfrm>
              <a:off x="4883875" y="3898275"/>
              <a:ext cx="2203500" cy="7812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TW" sz="180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Right-Hand-Side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RHS 結果規則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054" name="Google Shape;1054;p1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99998">
              <a:off x="3396771" y="4061841"/>
              <a:ext cx="717190" cy="71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5" name="Google Shape;1055;p1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899998">
              <a:off x="7929052" y="4051087"/>
              <a:ext cx="738699" cy="738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6" name="Google Shape;1056;p109"/>
            <p:cNvSpPr/>
            <p:nvPr/>
          </p:nvSpPr>
          <p:spPr>
            <a:xfrm>
              <a:off x="3745063" y="5560125"/>
              <a:ext cx="3742200" cy="733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latin typeface="Microsoft JhengHei"/>
                  <a:ea typeface="Microsoft JhengHei"/>
                  <a:cs typeface="Microsoft JhengHei"/>
                  <a:sym typeface="Microsoft JhengHei"/>
                </a:rPr>
                <a:t>conf</a:t>
              </a:r>
              <a:r>
                <a:rPr lang="zh-TW" sz="2000">
                  <a:latin typeface="Microsoft JhengHei"/>
                  <a:ea typeface="Microsoft JhengHei"/>
                  <a:cs typeface="Microsoft JhengHei"/>
                  <a:sym typeface="Microsoft JhengHei"/>
                </a:rPr>
                <a:t>= 0.77, lift = 1.18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57" name="Google Shape;1057;p109"/>
            <p:cNvSpPr/>
            <p:nvPr/>
          </p:nvSpPr>
          <p:spPr>
            <a:xfrm>
              <a:off x="2249888" y="5560125"/>
              <a:ext cx="1554900" cy="7335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Metric Type</a:t>
              </a:r>
              <a:endParaRPr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評估指標</a:t>
              </a:r>
              <a:endParaRPr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1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1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65" name="Google Shape;1065;p1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熱點分析演算法流程</a:t>
            </a:r>
            <a:endParaRPr/>
          </a:p>
        </p:txBody>
      </p:sp>
      <p:sp>
        <p:nvSpPr>
          <p:cNvPr id="1066" name="Google Shape;1066;p11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7" name="Google Shape;1067;p110"/>
          <p:cNvPicPr preferRelativeResize="0"/>
          <p:nvPr/>
        </p:nvPicPr>
        <p:blipFill rotWithShape="1">
          <a:blip r:embed="rId3">
            <a:alphaModFix/>
          </a:blip>
          <a:srcRect b="52285" l="0" r="58083" t="0"/>
          <a:stretch/>
        </p:blipFill>
        <p:spPr>
          <a:xfrm>
            <a:off x="3253225" y="2963944"/>
            <a:ext cx="2217051" cy="1682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8" name="Google Shape;1068;p110"/>
          <p:cNvGrpSpPr/>
          <p:nvPr/>
        </p:nvGrpSpPr>
        <p:grpSpPr>
          <a:xfrm>
            <a:off x="3644400" y="2168300"/>
            <a:ext cx="1855200" cy="866100"/>
            <a:chOff x="4630775" y="3909050"/>
            <a:chExt cx="1855200" cy="866100"/>
          </a:xfrm>
        </p:grpSpPr>
        <p:sp>
          <p:nvSpPr>
            <p:cNvPr id="1069" name="Google Shape;1069;p110"/>
            <p:cNvSpPr/>
            <p:nvPr/>
          </p:nvSpPr>
          <p:spPr>
            <a:xfrm>
              <a:off x="4630775" y="3909050"/>
              <a:ext cx="1855200" cy="8661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目標屬性=目標值</a:t>
              </a:r>
              <a:endParaRPr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</a:t>
              </a:r>
              <a:r>
                <a:rPr lang="zh-TW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目標屬性≠目標值</a:t>
              </a:r>
              <a:endParaRPr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70" name="Google Shape;1070;p110"/>
            <p:cNvSpPr/>
            <p:nvPr/>
          </p:nvSpPr>
          <p:spPr>
            <a:xfrm>
              <a:off x="4701975" y="4038763"/>
              <a:ext cx="161100" cy="1611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10"/>
            <p:cNvSpPr/>
            <p:nvPr/>
          </p:nvSpPr>
          <p:spPr>
            <a:xfrm>
              <a:off x="4701975" y="4477838"/>
              <a:ext cx="161100" cy="161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72" name="Google Shape;1072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025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10"/>
          <p:cNvSpPr/>
          <p:nvPr/>
        </p:nvSpPr>
        <p:spPr>
          <a:xfrm>
            <a:off x="476250" y="4751175"/>
            <a:ext cx="2229300" cy="108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借閱逾期讀者資料集2020</a:t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4" name="Google Shape;1074;p110"/>
          <p:cNvSpPr/>
          <p:nvPr/>
        </p:nvSpPr>
        <p:spPr>
          <a:xfrm flipH="1">
            <a:off x="2300025" y="336895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110"/>
          <p:cNvSpPr/>
          <p:nvPr/>
        </p:nvSpPr>
        <p:spPr>
          <a:xfrm>
            <a:off x="3386325" y="4751175"/>
            <a:ext cx="2229300" cy="108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找出各種</a:t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前提規則的</a:t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符合案例</a:t>
            </a:r>
            <a:endParaRPr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6" name="Google Shape;1076;p110"/>
          <p:cNvSpPr/>
          <p:nvPr/>
        </p:nvSpPr>
        <p:spPr>
          <a:xfrm flipH="1">
            <a:off x="5615625" y="3368950"/>
            <a:ext cx="10863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110"/>
          <p:cNvSpPr/>
          <p:nvPr/>
        </p:nvSpPr>
        <p:spPr>
          <a:xfrm>
            <a:off x="7045488" y="3438463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1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111"/>
          <p:cNvSpPr/>
          <p:nvPr/>
        </p:nvSpPr>
        <p:spPr>
          <a:xfrm>
            <a:off x="5443275" y="5023375"/>
            <a:ext cx="2624100" cy="1175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Conviction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Conv. 肯定度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5" name="Google Shape;1085;p111"/>
          <p:cNvSpPr/>
          <p:nvPr/>
        </p:nvSpPr>
        <p:spPr>
          <a:xfrm>
            <a:off x="3515500" y="3961550"/>
            <a:ext cx="2624100" cy="1175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Leverage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Lev. 槓桿度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6" name="Google Shape;1086;p1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87" name="Google Shape;1087;p1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評估指標</a:t>
            </a:r>
            <a:endParaRPr/>
          </a:p>
        </p:txBody>
      </p:sp>
      <p:sp>
        <p:nvSpPr>
          <p:cNvPr id="1088" name="Google Shape;1088;p11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111"/>
          <p:cNvSpPr/>
          <p:nvPr/>
        </p:nvSpPr>
        <p:spPr>
          <a:xfrm>
            <a:off x="2149100" y="3105825"/>
            <a:ext cx="2624100" cy="907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Lift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增益度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0" name="Google Shape;1090;p111"/>
          <p:cNvSpPr/>
          <p:nvPr/>
        </p:nvSpPr>
        <p:spPr>
          <a:xfrm>
            <a:off x="891400" y="2041850"/>
            <a:ext cx="2624100" cy="1175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Confidence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Conf. 信賴度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1" name="Google Shape;1091;p111"/>
          <p:cNvSpPr/>
          <p:nvPr/>
        </p:nvSpPr>
        <p:spPr>
          <a:xfrm flipH="1" rot="10800000">
            <a:off x="1351750" y="3330950"/>
            <a:ext cx="600600" cy="630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111"/>
          <p:cNvSpPr/>
          <p:nvPr/>
        </p:nvSpPr>
        <p:spPr>
          <a:xfrm flipH="1" rot="10800000">
            <a:off x="2773400" y="4233800"/>
            <a:ext cx="600600" cy="630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11"/>
          <p:cNvSpPr/>
          <p:nvPr/>
        </p:nvSpPr>
        <p:spPr>
          <a:xfrm flipH="1" rot="10800000">
            <a:off x="4725675" y="5295625"/>
            <a:ext cx="600600" cy="630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12"/>
          <p:cNvSpPr txBox="1"/>
          <p:nvPr>
            <p:ph idx="1" type="body"/>
          </p:nvPr>
        </p:nvSpPr>
        <p:spPr>
          <a:xfrm>
            <a:off x="476250" y="2301500"/>
            <a:ext cx="8191500" cy="41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</a:pPr>
            <a:r>
              <a:rPr lang="zh-TW"/>
              <a:t>測量了前提項目集LHS發生時，結果項目集RHS也出現的條件機率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信賴度最高為1，此時表示LHS出現的時候，肯定會出現RHS</a:t>
            </a:r>
            <a:endParaRPr/>
          </a:p>
        </p:txBody>
      </p:sp>
      <p:sp>
        <p:nvSpPr>
          <p:cNvPr id="1100" name="Google Shape;1100;p1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1" name="Google Shape;1101;p11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Confidence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Conf. 信賴度</a:t>
            </a:r>
            <a:r>
              <a:rPr lang="zh-TW"/>
              <a:t> (1/3)</a:t>
            </a:r>
            <a:endParaRPr/>
          </a:p>
        </p:txBody>
      </p:sp>
      <p:sp>
        <p:nvSpPr>
          <p:cNvPr id="1102" name="Google Shape;1102;p11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http://blog.pulipuli.info/2017/08/wekahotspot-association-rule-mining.html</a:t>
            </a:r>
            <a:r>
              <a:rPr lang="zh-TW"/>
              <a:t> </a:t>
            </a:r>
            <a:endParaRPr/>
          </a:p>
        </p:txBody>
      </p:sp>
      <p:pic>
        <p:nvPicPr>
          <p:cNvPr id="1103" name="Google Shape;1103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6400" y="4669275"/>
            <a:ext cx="7135579" cy="676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13"/>
          <p:cNvSpPr/>
          <p:nvPr/>
        </p:nvSpPr>
        <p:spPr>
          <a:xfrm>
            <a:off x="390100" y="4385475"/>
            <a:ext cx="8487900" cy="1753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10" name="Google Shape;1110;p113"/>
          <p:cNvSpPr/>
          <p:nvPr/>
        </p:nvSpPr>
        <p:spPr>
          <a:xfrm>
            <a:off x="807350" y="4617100"/>
            <a:ext cx="31518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因病退伍 = Yes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1" name="Google Shape;1111;p113"/>
          <p:cNvSpPr/>
          <p:nvPr/>
        </p:nvSpPr>
        <p:spPr>
          <a:xfrm rot="10800000">
            <a:off x="4194538" y="47453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113"/>
          <p:cNvSpPr/>
          <p:nvPr/>
        </p:nvSpPr>
        <p:spPr>
          <a:xfrm>
            <a:off x="5155750" y="4617100"/>
            <a:ext cx="31518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心理疾病 = Yes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3" name="Google Shape;1113;p113"/>
          <p:cNvSpPr/>
          <p:nvPr/>
        </p:nvSpPr>
        <p:spPr>
          <a:xfrm>
            <a:off x="3745063" y="5636325"/>
            <a:ext cx="3742200" cy="73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信賴度= 0.8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4" name="Google Shape;1114;p113"/>
          <p:cNvSpPr/>
          <p:nvPr/>
        </p:nvSpPr>
        <p:spPr>
          <a:xfrm>
            <a:off x="2249888" y="5636325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5" name="Google Shape;1115;p1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6" name="Google Shape;1116;p11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Confidence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Conf. 信賴度</a:t>
            </a:r>
            <a:r>
              <a:rPr lang="zh-TW">
                <a:solidFill>
                  <a:schemeClr val="dk1"/>
                </a:solidFill>
              </a:rPr>
              <a:t>(2/3)</a:t>
            </a:r>
            <a:endParaRPr/>
          </a:p>
        </p:txBody>
      </p:sp>
      <p:sp>
        <p:nvSpPr>
          <p:cNvPr id="1117" name="Google Shape;1117;p113"/>
          <p:cNvSpPr txBox="1"/>
          <p:nvPr>
            <p:ph idx="2" type="subTitle"/>
          </p:nvPr>
        </p:nvSpPr>
        <p:spPr>
          <a:xfrm>
            <a:off x="40475" y="6607850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http://www.ntdtv.com.tw/b5/20160511/video/171381.html?ptt</a:t>
            </a:r>
            <a:r>
              <a:rPr lang="zh-TW"/>
              <a:t> </a:t>
            </a:r>
            <a:endParaRPr/>
          </a:p>
        </p:txBody>
      </p:sp>
      <p:pic>
        <p:nvPicPr>
          <p:cNvPr id="1118" name="Google Shape;1118;p113"/>
          <p:cNvPicPr preferRelativeResize="0"/>
          <p:nvPr/>
        </p:nvPicPr>
        <p:blipFill rotWithShape="1">
          <a:blip r:embed="rId4">
            <a:alphaModFix/>
          </a:blip>
          <a:srcRect b="0" l="0" r="0" t="44549"/>
          <a:stretch/>
        </p:blipFill>
        <p:spPr>
          <a:xfrm>
            <a:off x="1323413" y="1783076"/>
            <a:ext cx="6621275" cy="24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1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5" name="Google Shape;1125;p11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Confidence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Conf. </a:t>
            </a:r>
            <a:r>
              <a:rPr lang="zh-TW">
                <a:solidFill>
                  <a:schemeClr val="dk1"/>
                </a:solidFill>
              </a:rPr>
              <a:t>信賴度(3/3)</a:t>
            </a:r>
            <a:endParaRPr/>
          </a:p>
        </p:txBody>
      </p:sp>
      <p:sp>
        <p:nvSpPr>
          <p:cNvPr id="1126" name="Google Shape;1126;p114"/>
          <p:cNvSpPr txBox="1"/>
          <p:nvPr>
            <p:ph idx="2" type="subTitle"/>
          </p:nvPr>
        </p:nvSpPr>
        <p:spPr>
          <a:xfrm>
            <a:off x="40475" y="6607850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27" name="Google Shape;1127;p114"/>
          <p:cNvGraphicFramePr/>
          <p:nvPr/>
        </p:nvGraphicFramePr>
        <p:xfrm>
          <a:off x="624788" y="3261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1042050"/>
                <a:gridCol w="821650"/>
                <a:gridCol w="905425"/>
                <a:gridCol w="632175"/>
                <a:gridCol w="1469625"/>
              </a:tblGrid>
              <a:tr h="2476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zh-TW" sz="1600"/>
                        <a:t>所屬單位</a:t>
                      </a:r>
                      <a:endParaRPr i="1"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有逾期記錄=否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總和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solidFill>
                            <a:schemeClr val="lt1"/>
                          </a:solidFill>
                        </a:rPr>
                        <a:t>有逾期記錄=是的所佔比例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80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600">
                          <a:solidFill>
                            <a:schemeClr val="dk1"/>
                          </a:solidFill>
                        </a:rPr>
                        <a:t>文學院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337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857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1194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28.22%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傳播學院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232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627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859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27.01%</a:t>
                      </a:r>
                      <a:endParaRPr sz="1600"/>
                    </a:p>
                  </a:txBody>
                  <a:tcPr marT="19050" marB="19050" marR="28575" marL="28575" anchor="b"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國務院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142</a:t>
                      </a:r>
                      <a:endParaRPr sz="1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389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531</a:t>
                      </a:r>
                      <a:endParaRPr sz="1600"/>
                    </a:p>
                  </a:txBody>
                  <a:tcPr marT="19050" marB="19050" marR="28575" marL="28575" anchor="b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/>
                        <a:t>20.28%</a:t>
                      </a:r>
                      <a:endParaRPr sz="1600"/>
                    </a:p>
                  </a:txBody>
                  <a:tcPr marT="19050" marB="19050" marR="28575" marL="28575" anchor="b"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28" name="Google Shape;1128;p114"/>
          <p:cNvSpPr/>
          <p:nvPr/>
        </p:nvSpPr>
        <p:spPr>
          <a:xfrm>
            <a:off x="3938475" y="3113388"/>
            <a:ext cx="1658100" cy="179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29" name="Google Shape;1129;p114"/>
          <p:cNvSpPr/>
          <p:nvPr/>
        </p:nvSpPr>
        <p:spPr>
          <a:xfrm>
            <a:off x="6573875" y="5647225"/>
            <a:ext cx="1658100" cy="580800"/>
          </a:xfrm>
          <a:prstGeom prst="wedgeRoundRectCallout">
            <a:avLst>
              <a:gd fmla="val 13176" name="adj1"/>
              <a:gd fmla="val -99983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信賴度</a:t>
            </a:r>
            <a:endParaRPr sz="2000" u="sng">
              <a:solidFill>
                <a:srgbClr val="FFFFFF"/>
              </a:solidFill>
            </a:endParaRPr>
          </a:p>
        </p:txBody>
      </p:sp>
      <p:sp>
        <p:nvSpPr>
          <p:cNvPr id="1130" name="Google Shape;1130;p114"/>
          <p:cNvSpPr/>
          <p:nvPr/>
        </p:nvSpPr>
        <p:spPr>
          <a:xfrm>
            <a:off x="6059750" y="2545013"/>
            <a:ext cx="2873700" cy="2876400"/>
          </a:xfrm>
          <a:prstGeom prst="wedgeRoundRectCallout">
            <a:avLst>
              <a:gd fmla="val -68552" name="adj1"/>
              <a:gd fmla="val -62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337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 (有逾期記錄=是)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/ 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1194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(總和)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= 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28.22%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1136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9571" y="4815199"/>
            <a:ext cx="6364853" cy="6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15"/>
          <p:cNvSpPr txBox="1"/>
          <p:nvPr>
            <p:ph idx="1" type="body"/>
          </p:nvPr>
        </p:nvSpPr>
        <p:spPr>
          <a:xfrm>
            <a:off x="476250" y="2041500"/>
            <a:ext cx="8191500" cy="445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ymbol"/>
              <a:buChar char="●"/>
            </a:pPr>
            <a:r>
              <a:rPr lang="zh-TW">
                <a:solidFill>
                  <a:srgbClr val="FF0000"/>
                </a:solidFill>
              </a:rPr>
              <a:t>信賴度並未考慮到RHS發生機率</a:t>
            </a:r>
            <a:endParaRPr>
              <a:solidFill>
                <a:srgbClr val="FF0000"/>
              </a:solidFill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</a:pPr>
            <a:r>
              <a:rPr lang="zh-TW"/>
              <a:t>增益度比較信賴度與</a:t>
            </a:r>
            <a:r>
              <a:rPr lang="zh-TW" u="sng">
                <a:solidFill>
                  <a:srgbClr val="FF0000"/>
                </a:solidFill>
              </a:rPr>
              <a:t>結果項目集RHS單獨發生時</a:t>
            </a:r>
            <a:r>
              <a:rPr lang="zh-TW"/>
              <a:t>機率的大小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Lift值若大於1，表示LHS導致出現RHS的機率，比RHS單獨出現的機率還要高</a:t>
            </a:r>
            <a:endParaRPr/>
          </a:p>
        </p:txBody>
      </p:sp>
      <p:sp>
        <p:nvSpPr>
          <p:cNvPr id="1138" name="Google Shape;1138;p1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9" name="Google Shape;1139;p11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Lift </a:t>
            </a:r>
            <a:r>
              <a:rPr lang="zh-TW"/>
              <a:t>增益度</a:t>
            </a:r>
            <a:endParaRPr/>
          </a:p>
        </p:txBody>
      </p:sp>
      <p:sp>
        <p:nvSpPr>
          <p:cNvPr id="1140" name="Google Shape;1140;p11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4"/>
              </a:rPr>
              <a:t>http://blog.pulipuli.info/2017/08/wekahotspot-association-rule-mining.html</a:t>
            </a:r>
            <a:r>
              <a:rPr lang="zh-TW">
                <a:solidFill>
                  <a:schemeClr val="lt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16"/>
          <p:cNvSpPr txBox="1"/>
          <p:nvPr>
            <p:ph idx="1" type="body"/>
          </p:nvPr>
        </p:nvSpPr>
        <p:spPr>
          <a:xfrm>
            <a:off x="476250" y="2143150"/>
            <a:ext cx="8191500" cy="43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比較LHS跟RHS</a:t>
            </a:r>
            <a:br>
              <a:rPr lang="zh-TW"/>
            </a:br>
            <a:r>
              <a:rPr lang="zh-TW" u="sng">
                <a:solidFill>
                  <a:srgbClr val="FF0000"/>
                </a:solidFill>
              </a:rPr>
              <a:t>兩者同時出現的機率</a:t>
            </a:r>
            <a:r>
              <a:rPr lang="zh-TW"/>
              <a:t> 對 </a:t>
            </a:r>
            <a:r>
              <a:rPr lang="zh-TW" u="sng">
                <a:solidFill>
                  <a:srgbClr val="FF0000"/>
                </a:solidFill>
              </a:rPr>
              <a:t>兩者各別出現機率相乘</a:t>
            </a:r>
            <a:br>
              <a:rPr lang="zh-TW"/>
            </a:br>
            <a:r>
              <a:rPr lang="zh-TW"/>
              <a:t>的增加程度</a:t>
            </a:r>
            <a:endParaRPr/>
          </a:p>
        </p:txBody>
      </p:sp>
      <p:sp>
        <p:nvSpPr>
          <p:cNvPr id="1147" name="Google Shape;1147;p1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48" name="Google Shape;1148;p11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000"/>
              <a:t>Leverage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Lev. </a:t>
            </a:r>
            <a:r>
              <a:rPr lang="zh-TW"/>
              <a:t>槓桿度 </a:t>
            </a:r>
            <a:endParaRPr/>
          </a:p>
        </p:txBody>
      </p:sp>
      <p:sp>
        <p:nvSpPr>
          <p:cNvPr id="1149" name="Google Shape;1149;p11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0" name="Google Shape;1150;p116"/>
          <p:cNvPicPr preferRelativeResize="0"/>
          <p:nvPr/>
        </p:nvPicPr>
        <p:blipFill rotWithShape="1">
          <a:blip r:embed="rId3">
            <a:alphaModFix/>
          </a:blip>
          <a:srcRect b="0" l="0" r="57657" t="0"/>
          <a:stretch/>
        </p:blipFill>
        <p:spPr>
          <a:xfrm>
            <a:off x="1350362" y="3664925"/>
            <a:ext cx="4299474" cy="92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116"/>
          <p:cNvPicPr preferRelativeResize="0"/>
          <p:nvPr/>
        </p:nvPicPr>
        <p:blipFill rotWithShape="1">
          <a:blip r:embed="rId3">
            <a:alphaModFix/>
          </a:blip>
          <a:srcRect b="0" l="42343" r="0" t="0"/>
          <a:stretch/>
        </p:blipFill>
        <p:spPr>
          <a:xfrm>
            <a:off x="1939187" y="4589613"/>
            <a:ext cx="5854450" cy="924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17"/>
          <p:cNvSpPr txBox="1"/>
          <p:nvPr>
            <p:ph idx="1" type="body"/>
          </p:nvPr>
        </p:nvSpPr>
        <p:spPr>
          <a:xfrm>
            <a:off x="476250" y="1962950"/>
            <a:ext cx="8191500" cy="45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表示LHS與RHS兩者的相關程度。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●"/>
            </a:pPr>
            <a:r>
              <a:rPr lang="zh-TW">
                <a:solidFill>
                  <a:srgbClr val="FF0000"/>
                </a:solidFill>
              </a:rPr>
              <a:t>如果肯定度為1，表示兩者並不相關。</a:t>
            </a:r>
            <a:endParaRPr>
              <a:solidFill>
                <a:srgbClr val="FF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如果大於1，例如肯定度為1.</a:t>
            </a:r>
            <a:r>
              <a:rPr lang="zh-TW">
                <a:solidFill>
                  <a:srgbClr val="FF0000"/>
                </a:solidFill>
              </a:rPr>
              <a:t>17</a:t>
            </a:r>
            <a:r>
              <a:rPr lang="zh-TW"/>
              <a:t>，</a:t>
            </a:r>
            <a:br>
              <a:rPr lang="zh-TW"/>
            </a:br>
            <a:r>
              <a:rPr lang="zh-TW"/>
              <a:t>表示比起LHS與RHS在</a:t>
            </a:r>
            <a:r>
              <a:rPr lang="zh-TW">
                <a:solidFill>
                  <a:srgbClr val="FF0000"/>
                </a:solidFill>
              </a:rPr>
              <a:t>完全隨機組合所出現的機率</a:t>
            </a:r>
            <a:r>
              <a:rPr lang="zh-TW"/>
              <a:t>相比，此規則的機率更提高了1</a:t>
            </a:r>
            <a:r>
              <a:rPr lang="zh-TW">
                <a:solidFill>
                  <a:srgbClr val="FF0000"/>
                </a:solidFill>
              </a:rPr>
              <a:t>17</a:t>
            </a:r>
            <a:r>
              <a:rPr lang="zh-TW"/>
              <a:t>%</a:t>
            </a:r>
            <a:endParaRPr/>
          </a:p>
        </p:txBody>
      </p:sp>
      <p:sp>
        <p:nvSpPr>
          <p:cNvPr id="1158" name="Google Shape;1158;p1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9" name="Google Shape;1159;p11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000"/>
              <a:t>Conviction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Conv. </a:t>
            </a:r>
            <a:r>
              <a:rPr lang="zh-TW"/>
              <a:t>肯定度</a:t>
            </a:r>
            <a:endParaRPr/>
          </a:p>
        </p:txBody>
      </p:sp>
      <p:sp>
        <p:nvSpPr>
          <p:cNvPr id="1160" name="Google Shape;1160;p11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1" name="Google Shape;116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4603559"/>
            <a:ext cx="8191500" cy="1359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7" name="Google Shape;437;p6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64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什麼樣的讀者比較容易借書逾期？</a:t>
            </a:r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02" y="1430925"/>
            <a:ext cx="2815954" cy="37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4"/>
          <p:cNvSpPr/>
          <p:nvPr/>
        </p:nvSpPr>
        <p:spPr>
          <a:xfrm>
            <a:off x="4663100" y="2341475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1" name="Google Shape;441;p64"/>
          <p:cNvSpPr/>
          <p:nvPr/>
        </p:nvSpPr>
        <p:spPr>
          <a:xfrm>
            <a:off x="2989400" y="10965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讀者類型=?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2" name="Google Shape;442;p64"/>
          <p:cNvSpPr/>
          <p:nvPr/>
        </p:nvSpPr>
        <p:spPr>
          <a:xfrm>
            <a:off x="6656400" y="10965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所屬單位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3" name="Google Shape;443;p64"/>
          <p:cNvSpPr/>
          <p:nvPr/>
        </p:nvSpPr>
        <p:spPr>
          <a:xfrm>
            <a:off x="3200975" y="39582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借閱總數&gt;?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4" name="Google Shape;444;p64"/>
          <p:cNvSpPr/>
          <p:nvPr/>
        </p:nvSpPr>
        <p:spPr>
          <a:xfrm>
            <a:off x="6542575" y="4072800"/>
            <a:ext cx="22215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?類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借閱總數&gt;?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5" name="Google Shape;445;p64"/>
          <p:cNvSpPr/>
          <p:nvPr/>
        </p:nvSpPr>
        <p:spPr>
          <a:xfrm flipH="1" rot="2698723">
            <a:off x="4503810" y="1625704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4"/>
          <p:cNvSpPr/>
          <p:nvPr/>
        </p:nvSpPr>
        <p:spPr>
          <a:xfrm rot="2701277">
            <a:off x="6138457" y="36267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64"/>
          <p:cNvSpPr/>
          <p:nvPr/>
        </p:nvSpPr>
        <p:spPr>
          <a:xfrm rot="-2698723">
            <a:off x="6323732" y="16257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4"/>
          <p:cNvSpPr/>
          <p:nvPr/>
        </p:nvSpPr>
        <p:spPr>
          <a:xfrm flipH="1" rot="-2701277">
            <a:off x="4715382" y="35121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8"/>
          <p:cNvSpPr txBox="1"/>
          <p:nvPr>
            <p:ph idx="1" type="body"/>
          </p:nvPr>
        </p:nvSpPr>
        <p:spPr>
          <a:xfrm>
            <a:off x="476250" y="2749400"/>
            <a:ext cx="8191500" cy="3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此</a:t>
            </a:r>
            <a:r>
              <a:rPr lang="zh-TW"/>
              <a:t>規則涵蓋案例數量(A)，佔全部符合目標符合案例(B)的比例</a:t>
            </a:r>
            <a:endParaRPr/>
          </a:p>
        </p:txBody>
      </p:sp>
      <p:sp>
        <p:nvSpPr>
          <p:cNvPr id="1168" name="Google Shape;1168;p1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9" name="Google Shape;1169;p1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000"/>
              <a:t>Support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Sup</a:t>
            </a:r>
            <a:r>
              <a:rPr lang="zh-TW"/>
              <a:t>. </a:t>
            </a:r>
            <a:r>
              <a:rPr lang="zh-TW"/>
              <a:t>支持</a:t>
            </a:r>
            <a:r>
              <a:rPr lang="zh-TW"/>
              <a:t>度</a:t>
            </a:r>
            <a:endParaRPr/>
          </a:p>
        </p:txBody>
      </p:sp>
      <p:sp>
        <p:nvSpPr>
          <p:cNvPr id="1170" name="Google Shape;1170;p11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1" name="Google Shape;117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7175" y="4437275"/>
            <a:ext cx="4653148" cy="5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78" name="Google Shape;1178;p11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利用評估指標來選出</a:t>
            </a:r>
            <a:r>
              <a:rPr lang="zh-TW" u="sng">
                <a:solidFill>
                  <a:srgbClr val="FF0000"/>
                </a:solidFill>
              </a:rPr>
              <a:t>重要規則</a:t>
            </a:r>
            <a:r>
              <a:rPr lang="zh-TW"/>
              <a:t>吧！</a:t>
            </a:r>
            <a:endParaRPr/>
          </a:p>
        </p:txBody>
      </p:sp>
      <p:sp>
        <p:nvSpPr>
          <p:cNvPr id="1179" name="Google Shape;1179;p1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180" name="Google Shape;1180;p119"/>
          <p:cNvGraphicFramePr/>
          <p:nvPr/>
        </p:nvGraphicFramePr>
        <p:xfrm>
          <a:off x="667638" y="151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{E378437A-15B0-430F-9D1F-4C07B8472C71}</a:tableStyleId>
              </a:tblPr>
              <a:tblGrid>
                <a:gridCol w="2318500"/>
                <a:gridCol w="693225"/>
                <a:gridCol w="1624450"/>
                <a:gridCol w="613125"/>
                <a:gridCol w="763300"/>
                <a:gridCol w="589775"/>
                <a:gridCol w="599800"/>
                <a:gridCol w="606550"/>
              </a:tblGrid>
              <a:tr h="301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前提規則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數量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結果規則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數量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conf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lift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lev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lt1"/>
                          </a:solidFill>
                        </a:rPr>
                        <a:t>conv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A86E8"/>
                    </a:solidFill>
                  </a:tcPr>
                </a:tc>
              </a:tr>
              <a:tr h="4543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所屬系所=台文所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60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逾期記錄=是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1.71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34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2宗教類借閱總數 &gt; 14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56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1.68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所屬系所=企研所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103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36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1.49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1.16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3自然科學類借閱總數 &gt;15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1.42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1.13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1哲學類借閱總數 &gt; 7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287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91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1.35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1.12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所屬系所=民族系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179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所屬系所=中文系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479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143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1.28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讀者類型=休學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74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22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所屬系所=哲學系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181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53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1.25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1.07</a:t>
                      </a:r>
                      <a:endParaRPr/>
                    </a:p>
                  </a:txBody>
                  <a:tcPr marT="91425" marB="91425" marR="91425" marL="9142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01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借閱總數 &gt; 88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82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>
                          <a:solidFill>
                            <a:schemeClr val="dk1"/>
                          </a:solidFill>
                        </a:rPr>
                        <a:t>逾期記錄=是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24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0.29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1.25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/>
                        <a:t>1.06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pic>
        <p:nvPicPr>
          <p:cNvPr id="1181" name="Google Shape;118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07000" y="2808350"/>
            <a:ext cx="3031432" cy="293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19"/>
          <p:cNvSpPr/>
          <p:nvPr/>
        </p:nvSpPr>
        <p:spPr>
          <a:xfrm>
            <a:off x="5826975" y="1352225"/>
            <a:ext cx="2723100" cy="4986600"/>
          </a:xfrm>
          <a:prstGeom prst="roundRect">
            <a:avLst>
              <a:gd fmla="val 4218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20"/>
          <p:cNvSpPr txBox="1"/>
          <p:nvPr>
            <p:ph idx="1" type="body"/>
          </p:nvPr>
        </p:nvSpPr>
        <p:spPr>
          <a:xfrm>
            <a:off x="3957900" y="1783075"/>
            <a:ext cx="4710000" cy="34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什麼前提規則最可能造成讀者沒有逾期記錄？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在探勘得到的規則中，請挑選一個你覺得最合理的規則，並說明你認爲合理的理由。</a:t>
            </a:r>
            <a:endParaRPr sz="3300"/>
          </a:p>
        </p:txBody>
      </p:sp>
      <p:sp>
        <p:nvSpPr>
          <p:cNvPr id="1189" name="Google Shape;1189;p1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0" name="Google Shape;1190;p12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快問快答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什麼讀者</a:t>
            </a:r>
            <a:r>
              <a:rPr lang="zh-TW" u="sng">
                <a:solidFill>
                  <a:srgbClr val="38761D"/>
                </a:solidFill>
              </a:rPr>
              <a:t>不會</a:t>
            </a:r>
            <a:r>
              <a:rPr lang="zh-TW"/>
              <a:t>逾期？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提示：演算法設定細節</a:t>
            </a:r>
            <a:endParaRPr/>
          </a:p>
        </p:txBody>
      </p:sp>
      <p:sp>
        <p:nvSpPr>
          <p:cNvPr id="1197" name="Google Shape;1197;p12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1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9" name="Google Shape;1199;p12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0" name="Google Shape;1200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652575"/>
            <a:ext cx="4114375" cy="48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21"/>
          <p:cNvSpPr/>
          <p:nvPr/>
        </p:nvSpPr>
        <p:spPr>
          <a:xfrm>
            <a:off x="589475" y="5396950"/>
            <a:ext cx="2484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02" name="Google Shape;1202;p121"/>
          <p:cNvSpPr/>
          <p:nvPr/>
        </p:nvSpPr>
        <p:spPr>
          <a:xfrm>
            <a:off x="4325200" y="3935250"/>
            <a:ext cx="3963600" cy="2274600"/>
          </a:xfrm>
          <a:prstGeom prst="wedgeRoundRectCallout">
            <a:avLst>
              <a:gd fmla="val -78534" name="adj1"/>
              <a:gd fmla="val 1942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targetIndex = 2</a:t>
            </a:r>
            <a:endParaRPr b="1" sz="3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表示欲分析「是否有逾期記錄」的第二個值「否」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學習單填答</a:t>
            </a:r>
            <a:endParaRPr/>
          </a:p>
        </p:txBody>
      </p:sp>
      <p:sp>
        <p:nvSpPr>
          <p:cNvPr id="1209" name="Google Shape;1209;p12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11" name="Google Shape;1211;p12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2" name="Google Shape;1212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592" y="2963588"/>
            <a:ext cx="1624536" cy="1622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13" name="Google Shape;1213;p122"/>
          <p:cNvSpPr/>
          <p:nvPr/>
        </p:nvSpPr>
        <p:spPr>
          <a:xfrm>
            <a:off x="1291676" y="4751312"/>
            <a:ext cx="1922400" cy="7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課程網頁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4" name="Google Shape;1214;p122"/>
          <p:cNvSpPr/>
          <p:nvPr/>
        </p:nvSpPr>
        <p:spPr>
          <a:xfrm flipH="1">
            <a:off x="3762000" y="3368950"/>
            <a:ext cx="16200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lide test spell check" id="1215" name="Google Shape;1215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250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22"/>
          <p:cNvSpPr/>
          <p:nvPr/>
        </p:nvSpPr>
        <p:spPr>
          <a:xfrm>
            <a:off x="5382000" y="4751175"/>
            <a:ext cx="3198900" cy="764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什麼讀者不逾期</a:t>
            </a:r>
            <a:endParaRPr sz="320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Google Shape;1222;p123"/>
          <p:cNvPicPr preferRelativeResize="0"/>
          <p:nvPr/>
        </p:nvPicPr>
        <p:blipFill rotWithShape="1">
          <a:blip r:embed="rId3">
            <a:alphaModFix/>
          </a:blip>
          <a:srcRect b="42186" l="0" r="0" t="0"/>
          <a:stretch/>
        </p:blipFill>
        <p:spPr>
          <a:xfrm>
            <a:off x="6076950" y="3876725"/>
            <a:ext cx="2209800" cy="10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123"/>
          <p:cNvSpPr/>
          <p:nvPr/>
        </p:nvSpPr>
        <p:spPr>
          <a:xfrm>
            <a:off x="4289725" y="41594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我完成了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4" name="Google Shape;1224;p123"/>
          <p:cNvSpPr/>
          <p:nvPr/>
        </p:nvSpPr>
        <p:spPr>
          <a:xfrm>
            <a:off x="4289725" y="53316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我有問題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25" name="Google Shape;1225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250" y="51731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23"/>
          <p:cNvSpPr txBox="1"/>
          <p:nvPr/>
        </p:nvSpPr>
        <p:spPr>
          <a:xfrm>
            <a:off x="7606050" y="5781025"/>
            <a:ext cx="1542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打開麥克風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直接問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27" name="Google Shape;1227;p123"/>
          <p:cNvPicPr preferRelativeResize="0"/>
          <p:nvPr/>
        </p:nvPicPr>
        <p:blipFill rotWithShape="1">
          <a:blip r:embed="rId3">
            <a:alphaModFix/>
          </a:blip>
          <a:srcRect b="17939" l="27679" r="28798" t="57810"/>
          <a:stretch/>
        </p:blipFill>
        <p:spPr>
          <a:xfrm>
            <a:off x="7577950" y="4398000"/>
            <a:ext cx="961750" cy="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23"/>
          <p:cNvSpPr txBox="1"/>
          <p:nvPr>
            <p:ph idx="1" type="body"/>
          </p:nvPr>
        </p:nvSpPr>
        <p:spPr>
          <a:xfrm>
            <a:off x="3975525" y="1783075"/>
            <a:ext cx="4311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使用熱點分析，探勘那些讀者借書不逾期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填答學習單</a:t>
            </a:r>
            <a:endParaRPr/>
          </a:p>
        </p:txBody>
      </p:sp>
      <p:sp>
        <p:nvSpPr>
          <p:cNvPr id="1229" name="Google Shape;1229;p1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30" name="Google Shape;1230;p12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</a:t>
            </a:r>
            <a:endParaRPr/>
          </a:p>
        </p:txBody>
      </p:sp>
      <p:sp>
        <p:nvSpPr>
          <p:cNvPr id="1231" name="Google Shape;1231;p12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練習囉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1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38" name="Google Shape;1238;p12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看穿因果：深入數據因果之下</a:t>
            </a:r>
            <a:endParaRPr/>
          </a:p>
        </p:txBody>
      </p:sp>
      <p:sp>
        <p:nvSpPr>
          <p:cNvPr id="1239" name="Google Shape;1239;p12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Section 4. 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25"/>
          <p:cNvSpPr/>
          <p:nvPr/>
        </p:nvSpPr>
        <p:spPr>
          <a:xfrm>
            <a:off x="100" y="-9350"/>
            <a:ext cx="9144000" cy="6562500"/>
          </a:xfrm>
          <a:prstGeom prst="rect">
            <a:avLst/>
          </a:prstGeom>
          <a:solidFill>
            <a:srgbClr val="FFF2CC">
              <a:alpha val="44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47" name="Google Shape;1247;p125"/>
          <p:cNvSpPr/>
          <p:nvPr/>
        </p:nvSpPr>
        <p:spPr>
          <a:xfrm>
            <a:off x="433200" y="749275"/>
            <a:ext cx="8277600" cy="2265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48" name="Google Shape;1248;p125"/>
          <p:cNvSpPr/>
          <p:nvPr/>
        </p:nvSpPr>
        <p:spPr>
          <a:xfrm>
            <a:off x="850450" y="1549475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9" name="Google Shape;1249;p125"/>
          <p:cNvSpPr/>
          <p:nvPr/>
        </p:nvSpPr>
        <p:spPr>
          <a:xfrm>
            <a:off x="656025" y="854500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50" name="Google Shape;1250;p125"/>
          <p:cNvSpPr/>
          <p:nvPr/>
        </p:nvSpPr>
        <p:spPr>
          <a:xfrm rot="10800000">
            <a:off x="4313838" y="1830125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125"/>
          <p:cNvSpPr/>
          <p:nvPr/>
        </p:nvSpPr>
        <p:spPr>
          <a:xfrm>
            <a:off x="4970250" y="1549475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52" name="Google Shape;1252;p125"/>
          <p:cNvSpPr/>
          <p:nvPr/>
        </p:nvSpPr>
        <p:spPr>
          <a:xfrm>
            <a:off x="4698375" y="830650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53" name="Google Shape;1253;p125"/>
          <p:cNvSpPr/>
          <p:nvPr/>
        </p:nvSpPr>
        <p:spPr>
          <a:xfrm>
            <a:off x="2873775" y="2492500"/>
            <a:ext cx="4875000" cy="73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conf: 0.4 / lift: 1.71 / lev / 0 / conv: 1.24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54" name="Google Shape;1254;p125"/>
          <p:cNvSpPr/>
          <p:nvPr/>
        </p:nvSpPr>
        <p:spPr>
          <a:xfrm>
            <a:off x="1378588" y="2492500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55" name="Google Shape;1255;p125"/>
          <p:cNvSpPr txBox="1"/>
          <p:nvPr>
            <p:ph type="title"/>
          </p:nvPr>
        </p:nvSpPr>
        <p:spPr>
          <a:xfrm>
            <a:off x="3395525" y="3847350"/>
            <a:ext cx="41136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甘阿捏？</a:t>
            </a:r>
            <a:endParaRPr/>
          </a:p>
        </p:txBody>
      </p:sp>
      <p:pic>
        <p:nvPicPr>
          <p:cNvPr id="1256" name="Google Shape;1256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4076" y="3771975"/>
            <a:ext cx="2517599" cy="24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2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63" name="Google Shape;1263;p12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126"/>
          <p:cNvSpPr/>
          <p:nvPr/>
        </p:nvSpPr>
        <p:spPr>
          <a:xfrm>
            <a:off x="433200" y="749275"/>
            <a:ext cx="8277600" cy="2265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65" name="Google Shape;1265;p126"/>
          <p:cNvSpPr/>
          <p:nvPr/>
        </p:nvSpPr>
        <p:spPr>
          <a:xfrm>
            <a:off x="850450" y="1549475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66" name="Google Shape;1266;p126"/>
          <p:cNvSpPr/>
          <p:nvPr/>
        </p:nvSpPr>
        <p:spPr>
          <a:xfrm>
            <a:off x="656025" y="854500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67" name="Google Shape;1267;p126"/>
          <p:cNvSpPr/>
          <p:nvPr/>
        </p:nvSpPr>
        <p:spPr>
          <a:xfrm rot="10800000">
            <a:off x="4313838" y="1830125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126"/>
          <p:cNvSpPr/>
          <p:nvPr/>
        </p:nvSpPr>
        <p:spPr>
          <a:xfrm>
            <a:off x="4970250" y="1549475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69" name="Google Shape;1269;p126"/>
          <p:cNvSpPr/>
          <p:nvPr/>
        </p:nvSpPr>
        <p:spPr>
          <a:xfrm>
            <a:off x="4698375" y="830650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70" name="Google Shape;1270;p126"/>
          <p:cNvSpPr/>
          <p:nvPr/>
        </p:nvSpPr>
        <p:spPr>
          <a:xfrm>
            <a:off x="2873775" y="2492500"/>
            <a:ext cx="4875000" cy="73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conf: 0.4 / lift: 1.71 / lev / 0 / conv: 1.24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71" name="Google Shape;1271;p126"/>
          <p:cNvSpPr/>
          <p:nvPr/>
        </p:nvSpPr>
        <p:spPr>
          <a:xfrm>
            <a:off x="1378588" y="2492500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72" name="Google Shape;1272;p126"/>
          <p:cNvSpPr/>
          <p:nvPr/>
        </p:nvSpPr>
        <p:spPr>
          <a:xfrm>
            <a:off x="100" y="-9350"/>
            <a:ext cx="9144000" cy="6562500"/>
          </a:xfrm>
          <a:prstGeom prst="rect">
            <a:avLst/>
          </a:prstGeom>
          <a:solidFill>
            <a:srgbClr val="FFF2CC">
              <a:alpha val="446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126"/>
          <p:cNvSpPr/>
          <p:nvPr/>
        </p:nvSpPr>
        <p:spPr>
          <a:xfrm>
            <a:off x="100" y="3644900"/>
            <a:ext cx="9144000" cy="2908200"/>
          </a:xfrm>
          <a:prstGeom prst="rect">
            <a:avLst/>
          </a:prstGeom>
          <a:solidFill>
            <a:srgbClr val="F4CCCC">
              <a:alpha val="494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126"/>
          <p:cNvSpPr/>
          <p:nvPr/>
        </p:nvSpPr>
        <p:spPr>
          <a:xfrm>
            <a:off x="2045500" y="1451514"/>
            <a:ext cx="5053200" cy="9771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數據上的因果關係</a:t>
            </a:r>
            <a:endParaRPr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75" name="Google Shape;1275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225" y="977875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26"/>
          <p:cNvSpPr/>
          <p:nvPr/>
        </p:nvSpPr>
        <p:spPr>
          <a:xfrm>
            <a:off x="6758225" y="2503779"/>
            <a:ext cx="1821900" cy="885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借閱逾期讀者資料集2020</a:t>
            </a:r>
            <a:endParaRPr sz="22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77" name="Google Shape;1277;p126"/>
          <p:cNvSpPr/>
          <p:nvPr/>
        </p:nvSpPr>
        <p:spPr>
          <a:xfrm>
            <a:off x="2045500" y="4610439"/>
            <a:ext cx="5053200" cy="9771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真實</a:t>
            </a:r>
            <a:r>
              <a:rPr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的因果關係</a:t>
            </a:r>
            <a:endParaRPr sz="4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78" name="Google Shape;1278;p126"/>
          <p:cNvSpPr/>
          <p:nvPr/>
        </p:nvSpPr>
        <p:spPr>
          <a:xfrm flipH="1" rot="5401143">
            <a:off x="3721553" y="3081250"/>
            <a:ext cx="1803900" cy="9453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9" name="Google Shape;1279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3150" y="3723588"/>
            <a:ext cx="2332025" cy="2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26"/>
          <p:cNvSpPr txBox="1"/>
          <p:nvPr/>
        </p:nvSpPr>
        <p:spPr>
          <a:xfrm>
            <a:off x="3916800" y="5832275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只有神知道的世界...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87" name="Google Shape;1287;p12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127"/>
          <p:cNvSpPr/>
          <p:nvPr/>
        </p:nvSpPr>
        <p:spPr>
          <a:xfrm>
            <a:off x="433200" y="749275"/>
            <a:ext cx="8277600" cy="2265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89" name="Google Shape;1289;p127"/>
          <p:cNvSpPr/>
          <p:nvPr/>
        </p:nvSpPr>
        <p:spPr>
          <a:xfrm>
            <a:off x="850450" y="1549475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0" name="Google Shape;1290;p127"/>
          <p:cNvSpPr/>
          <p:nvPr/>
        </p:nvSpPr>
        <p:spPr>
          <a:xfrm>
            <a:off x="656025" y="854500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1" name="Google Shape;1291;p127"/>
          <p:cNvSpPr/>
          <p:nvPr/>
        </p:nvSpPr>
        <p:spPr>
          <a:xfrm rot="10800000">
            <a:off x="4313838" y="1830125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p127"/>
          <p:cNvSpPr/>
          <p:nvPr/>
        </p:nvSpPr>
        <p:spPr>
          <a:xfrm>
            <a:off x="4970250" y="1549475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3" name="Google Shape;1293;p127"/>
          <p:cNvSpPr/>
          <p:nvPr/>
        </p:nvSpPr>
        <p:spPr>
          <a:xfrm>
            <a:off x="4698375" y="830650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4" name="Google Shape;1294;p127"/>
          <p:cNvSpPr/>
          <p:nvPr/>
        </p:nvSpPr>
        <p:spPr>
          <a:xfrm>
            <a:off x="2873775" y="2492500"/>
            <a:ext cx="4875000" cy="73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conf: 0.4 / lift: 1.71 / lev: 0 / conv: 1.24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5" name="Google Shape;1295;p127"/>
          <p:cNvSpPr/>
          <p:nvPr/>
        </p:nvSpPr>
        <p:spPr>
          <a:xfrm>
            <a:off x="1378588" y="2492500"/>
            <a:ext cx="1554900" cy="73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 Type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評估指標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6" name="Google Shape;1296;p127"/>
          <p:cNvSpPr/>
          <p:nvPr/>
        </p:nvSpPr>
        <p:spPr>
          <a:xfrm>
            <a:off x="7970150" y="1667775"/>
            <a:ext cx="5010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7" name="Google Shape;1297;p127"/>
          <p:cNvSpPr/>
          <p:nvPr/>
        </p:nvSpPr>
        <p:spPr>
          <a:xfrm>
            <a:off x="950175" y="1667775"/>
            <a:ext cx="25053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8" name="Google Shape;1298;p127"/>
          <p:cNvSpPr/>
          <p:nvPr/>
        </p:nvSpPr>
        <p:spPr>
          <a:xfrm>
            <a:off x="7580925" y="1667775"/>
            <a:ext cx="3525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9" name="Google Shape;1299;p127"/>
          <p:cNvSpPr txBox="1"/>
          <p:nvPr>
            <p:ph idx="4294967295" type="body"/>
          </p:nvPr>
        </p:nvSpPr>
        <p:spPr>
          <a:xfrm>
            <a:off x="476250" y="3587675"/>
            <a:ext cx="8191500" cy="200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b="1" lang="zh-TW">
                <a:solidFill>
                  <a:srgbClr val="FF0000"/>
                </a:solidFill>
              </a:rPr>
              <a:t>少數</a:t>
            </a:r>
            <a:r>
              <a:rPr b="1" lang="zh-TW">
                <a:solidFill>
                  <a:srgbClr val="FF0000"/>
                </a:solidFill>
              </a:rPr>
              <a:t>特殊案例？</a:t>
            </a:r>
            <a:r>
              <a:rPr lang="zh-TW"/>
              <a:t>符合此規則的案例數量是不是太少了？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b="1" lang="zh-TW">
                <a:solidFill>
                  <a:srgbClr val="FF0000"/>
                </a:solidFill>
              </a:rPr>
              <a:t>刻意篩選屬性？</a:t>
            </a:r>
            <a:r>
              <a:rPr lang="zh-TW"/>
              <a:t>可能存在其他更重要的規則？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AutoNum type="arabicPeriod"/>
            </a:pPr>
            <a:r>
              <a:rPr b="1" lang="zh-TW">
                <a:solidFill>
                  <a:srgbClr val="FF0000"/>
                </a:solidFill>
              </a:rPr>
              <a:t>目標變項只能用類別值？</a:t>
            </a:r>
            <a:r>
              <a:rPr lang="zh-TW"/>
              <a:t>能夠分析其他資料嗎？</a:t>
            </a:r>
            <a:endParaRPr/>
          </a:p>
        </p:txBody>
      </p:sp>
      <p:sp>
        <p:nvSpPr>
          <p:cNvPr id="1300" name="Google Shape;1300;p127"/>
          <p:cNvSpPr/>
          <p:nvPr/>
        </p:nvSpPr>
        <p:spPr>
          <a:xfrm>
            <a:off x="8184600" y="10172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01" name="Google Shape;1301;p127"/>
          <p:cNvSpPr/>
          <p:nvPr/>
        </p:nvSpPr>
        <p:spPr>
          <a:xfrm>
            <a:off x="2873775" y="10172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302" name="Google Shape;1302;p127"/>
          <p:cNvSpPr/>
          <p:nvPr/>
        </p:nvSpPr>
        <p:spPr>
          <a:xfrm>
            <a:off x="7580925" y="1017255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5" name="Google Shape;455;p6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資料集下載</a:t>
            </a:r>
            <a:endParaRPr/>
          </a:p>
        </p:txBody>
      </p:sp>
      <p:pic>
        <p:nvPicPr>
          <p:cNvPr id="457" name="Google Shape;45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500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592" y="2963588"/>
            <a:ext cx="1624536" cy="1622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9" name="Google Shape;459;p65"/>
          <p:cNvSpPr/>
          <p:nvPr/>
        </p:nvSpPr>
        <p:spPr>
          <a:xfrm>
            <a:off x="1291676" y="4751312"/>
            <a:ext cx="1922400" cy="76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課程網頁</a:t>
            </a:r>
            <a:endParaRPr sz="32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0" name="Google Shape;460;p65"/>
          <p:cNvSpPr/>
          <p:nvPr/>
        </p:nvSpPr>
        <p:spPr>
          <a:xfrm flipH="1">
            <a:off x="3762000" y="3368950"/>
            <a:ext cx="16200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5"/>
          <p:cNvSpPr/>
          <p:nvPr/>
        </p:nvSpPr>
        <p:spPr>
          <a:xfrm>
            <a:off x="5562200" y="4751175"/>
            <a:ext cx="2838600" cy="1084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借閱逾期讀者資料集2020</a:t>
            </a:r>
            <a:endParaRPr sz="32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2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09" name="Google Shape;1309;p12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12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Q1. </a:t>
            </a:r>
            <a:r>
              <a:rPr lang="zh-TW"/>
              <a:t>少數特殊案例？</a:t>
            </a:r>
            <a:endParaRPr/>
          </a:p>
        </p:txBody>
      </p:sp>
      <p:sp>
        <p:nvSpPr>
          <p:cNvPr id="1311" name="Google Shape;1311;p12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128"/>
          <p:cNvSpPr/>
          <p:nvPr/>
        </p:nvSpPr>
        <p:spPr>
          <a:xfrm>
            <a:off x="433200" y="1886400"/>
            <a:ext cx="8277600" cy="1798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13" name="Google Shape;1313;p128"/>
          <p:cNvSpPr/>
          <p:nvPr/>
        </p:nvSpPr>
        <p:spPr>
          <a:xfrm>
            <a:off x="850450" y="2686600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4" name="Google Shape;1314;p128"/>
          <p:cNvSpPr/>
          <p:nvPr/>
        </p:nvSpPr>
        <p:spPr>
          <a:xfrm>
            <a:off x="656025" y="19916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5" name="Google Shape;1315;p128"/>
          <p:cNvSpPr/>
          <p:nvPr/>
        </p:nvSpPr>
        <p:spPr>
          <a:xfrm rot="10800000">
            <a:off x="4313838" y="29672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28"/>
          <p:cNvSpPr/>
          <p:nvPr/>
        </p:nvSpPr>
        <p:spPr>
          <a:xfrm>
            <a:off x="4970250" y="2686600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7" name="Google Shape;1317;p128"/>
          <p:cNvSpPr/>
          <p:nvPr/>
        </p:nvSpPr>
        <p:spPr>
          <a:xfrm>
            <a:off x="4698375" y="1967775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18" name="Google Shape;1318;p128"/>
          <p:cNvGrpSpPr/>
          <p:nvPr/>
        </p:nvGrpSpPr>
        <p:grpSpPr>
          <a:xfrm>
            <a:off x="4649750" y="3534775"/>
            <a:ext cx="4119900" cy="2166000"/>
            <a:chOff x="850450" y="3534775"/>
            <a:chExt cx="4119900" cy="2166000"/>
          </a:xfrm>
        </p:grpSpPr>
        <p:sp>
          <p:nvSpPr>
            <p:cNvPr id="1319" name="Google Shape;1319;p128"/>
            <p:cNvSpPr/>
            <p:nvPr/>
          </p:nvSpPr>
          <p:spPr>
            <a:xfrm>
              <a:off x="850450" y="3534775"/>
              <a:ext cx="4119900" cy="216600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lt1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24 </a:t>
              </a:r>
              <a:r>
                <a:rPr lang="zh-TW" sz="20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(台文所&amp;</a:t>
              </a:r>
              <a:r>
                <a:rPr lang="zh-TW" sz="20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有逾期</a:t>
              </a:r>
              <a:r>
                <a:rPr lang="zh-TW" sz="20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)</a:t>
              </a:r>
              <a:endParaRPr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2219 </a:t>
              </a: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</a:t>
              </a: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有逾期</a:t>
              </a: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)</a:t>
              </a:r>
              <a:endParaRPr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320" name="Google Shape;1320;p128"/>
            <p:cNvCxnSpPr/>
            <p:nvPr/>
          </p:nvCxnSpPr>
          <p:spPr>
            <a:xfrm>
              <a:off x="1013725" y="4989250"/>
              <a:ext cx="26451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21" name="Google Shape;1321;p128"/>
            <p:cNvSpPr txBox="1"/>
            <p:nvPr/>
          </p:nvSpPr>
          <p:spPr>
            <a:xfrm>
              <a:off x="3808550" y="4699275"/>
              <a:ext cx="1083600" cy="6771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=</a:t>
              </a:r>
              <a:r>
                <a:rPr lang="zh-TW" sz="32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1%</a:t>
              </a:r>
              <a:endParaRPr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322" name="Google Shape;1322;p128"/>
          <p:cNvSpPr/>
          <p:nvPr/>
        </p:nvSpPr>
        <p:spPr>
          <a:xfrm>
            <a:off x="7882000" y="2782750"/>
            <a:ext cx="6597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29" name="Google Shape;1329;p12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0" name="Google Shape;1330;p12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Q1. 少數特殊案例？</a:t>
            </a:r>
            <a:endParaRPr/>
          </a:p>
        </p:txBody>
      </p:sp>
      <p:sp>
        <p:nvSpPr>
          <p:cNvPr id="1331" name="Google Shape;1331;p12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129"/>
          <p:cNvSpPr/>
          <p:nvPr/>
        </p:nvSpPr>
        <p:spPr>
          <a:xfrm>
            <a:off x="433200" y="1886400"/>
            <a:ext cx="8277600" cy="1798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33" name="Google Shape;1333;p129"/>
          <p:cNvSpPr/>
          <p:nvPr/>
        </p:nvSpPr>
        <p:spPr>
          <a:xfrm>
            <a:off x="850450" y="2686600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4" name="Google Shape;1334;p129"/>
          <p:cNvSpPr/>
          <p:nvPr/>
        </p:nvSpPr>
        <p:spPr>
          <a:xfrm>
            <a:off x="656025" y="19916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5" name="Google Shape;1335;p129"/>
          <p:cNvSpPr/>
          <p:nvPr/>
        </p:nvSpPr>
        <p:spPr>
          <a:xfrm rot="10800000">
            <a:off x="4313838" y="29672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29"/>
          <p:cNvSpPr/>
          <p:nvPr/>
        </p:nvSpPr>
        <p:spPr>
          <a:xfrm>
            <a:off x="4970250" y="2686600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7" name="Google Shape;1337;p129"/>
          <p:cNvSpPr/>
          <p:nvPr/>
        </p:nvSpPr>
        <p:spPr>
          <a:xfrm>
            <a:off x="4698375" y="1967775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8" name="Google Shape;1338;p129"/>
          <p:cNvSpPr/>
          <p:nvPr/>
        </p:nvSpPr>
        <p:spPr>
          <a:xfrm>
            <a:off x="7882000" y="2782750"/>
            <a:ext cx="6597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pSp>
        <p:nvGrpSpPr>
          <p:cNvPr id="1339" name="Google Shape;1339;p129"/>
          <p:cNvGrpSpPr/>
          <p:nvPr/>
        </p:nvGrpSpPr>
        <p:grpSpPr>
          <a:xfrm>
            <a:off x="4649750" y="3534775"/>
            <a:ext cx="4119900" cy="2166000"/>
            <a:chOff x="850450" y="3534775"/>
            <a:chExt cx="4119900" cy="2166000"/>
          </a:xfrm>
        </p:grpSpPr>
        <p:sp>
          <p:nvSpPr>
            <p:cNvPr id="1340" name="Google Shape;1340;p129"/>
            <p:cNvSpPr/>
            <p:nvPr/>
          </p:nvSpPr>
          <p:spPr>
            <a:xfrm>
              <a:off x="850450" y="3534775"/>
              <a:ext cx="4119900" cy="216600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lt1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24 </a:t>
              </a:r>
              <a:r>
                <a:rPr lang="zh-TW" sz="20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(台文所&amp;有逾期)</a:t>
              </a:r>
              <a:endParaRPr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2219 </a:t>
              </a:r>
              <a:r>
                <a:rPr lang="zh-TW" sz="24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(有逾期)</a:t>
              </a:r>
              <a:endParaRPr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341" name="Google Shape;1341;p129"/>
            <p:cNvCxnSpPr/>
            <p:nvPr/>
          </p:nvCxnSpPr>
          <p:spPr>
            <a:xfrm>
              <a:off x="1013725" y="4989250"/>
              <a:ext cx="2645100" cy="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42" name="Google Shape;1342;p129"/>
            <p:cNvSpPr txBox="1"/>
            <p:nvPr/>
          </p:nvSpPr>
          <p:spPr>
            <a:xfrm>
              <a:off x="3808550" y="4699275"/>
              <a:ext cx="1083600" cy="6771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=</a:t>
              </a:r>
              <a:r>
                <a:rPr lang="zh-TW" sz="3200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1%</a:t>
              </a:r>
              <a:endParaRPr sz="3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343" name="Google Shape;1343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25" y="1781788"/>
            <a:ext cx="4019400" cy="47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129"/>
          <p:cNvSpPr/>
          <p:nvPr/>
        </p:nvSpPr>
        <p:spPr>
          <a:xfrm>
            <a:off x="997550" y="4798775"/>
            <a:ext cx="1364700" cy="45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45" name="Google Shape;1345;p129"/>
          <p:cNvSpPr/>
          <p:nvPr/>
        </p:nvSpPr>
        <p:spPr>
          <a:xfrm>
            <a:off x="960825" y="2917725"/>
            <a:ext cx="3353100" cy="1530300"/>
          </a:xfrm>
          <a:prstGeom prst="wedgeRoundRectCallout">
            <a:avLst>
              <a:gd fmla="val -27221" name="adj1"/>
              <a:gd fmla="val 6997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support: </a:t>
            </a:r>
            <a:r>
              <a:rPr lang="zh-TW" sz="30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0.01</a:t>
            </a:r>
            <a:endParaRPr sz="22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只要案例數量超過1%</a:t>
            </a:r>
            <a:b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就納入分析</a:t>
            </a:r>
            <a:endParaRPr sz="35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52" name="Google Shape;1352;p13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支持度的設定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探勘結果數量的差異</a:t>
            </a:r>
            <a:endParaRPr b="0" sz="3200"/>
          </a:p>
        </p:txBody>
      </p:sp>
      <p:sp>
        <p:nvSpPr>
          <p:cNvPr id="1353" name="Google Shape;1353;p130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support = </a:t>
            </a:r>
            <a:r>
              <a:rPr lang="zh-TW">
                <a:solidFill>
                  <a:srgbClr val="FF0000"/>
                </a:solidFill>
              </a:rPr>
              <a:t>0.01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54" name="Google Shape;1354;p130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130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3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support = </a:t>
            </a:r>
            <a:r>
              <a:rPr lang="zh-TW">
                <a:solidFill>
                  <a:srgbClr val="FF0000"/>
                </a:solidFill>
              </a:rPr>
              <a:t>0.33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57" name="Google Shape;1357;p13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8" name="Google Shape;1358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750" y="2439825"/>
            <a:ext cx="3504504" cy="4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400" y="2439836"/>
            <a:ext cx="3504499" cy="4032286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30"/>
          <p:cNvSpPr/>
          <p:nvPr/>
        </p:nvSpPr>
        <p:spPr>
          <a:xfrm>
            <a:off x="1817350" y="3768800"/>
            <a:ext cx="2307900" cy="2243100"/>
          </a:xfrm>
          <a:prstGeom prst="roundRect">
            <a:avLst>
              <a:gd fmla="val 740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1" name="Google Shape;1361;p130"/>
          <p:cNvSpPr/>
          <p:nvPr/>
        </p:nvSpPr>
        <p:spPr>
          <a:xfrm flipH="1">
            <a:off x="4246475" y="5939575"/>
            <a:ext cx="1544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130"/>
          <p:cNvSpPr/>
          <p:nvPr/>
        </p:nvSpPr>
        <p:spPr>
          <a:xfrm>
            <a:off x="5819300" y="4878350"/>
            <a:ext cx="2412600" cy="648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3" name="Google Shape;1363;p130"/>
          <p:cNvSpPr/>
          <p:nvPr/>
        </p:nvSpPr>
        <p:spPr>
          <a:xfrm>
            <a:off x="1883800" y="5820175"/>
            <a:ext cx="2175000" cy="7635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42條規則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4" name="Google Shape;1364;p130"/>
          <p:cNvSpPr/>
          <p:nvPr/>
        </p:nvSpPr>
        <p:spPr>
          <a:xfrm>
            <a:off x="5938100" y="5708625"/>
            <a:ext cx="2175000" cy="7635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條規則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1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1" name="Google Shape;1371;p1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支持度的設定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要高</a:t>
            </a:r>
            <a:r>
              <a:rPr b="0" lang="zh-TW" sz="3200"/>
              <a:t>還是低？</a:t>
            </a:r>
            <a:endParaRPr b="0" sz="3200"/>
          </a:p>
        </p:txBody>
      </p:sp>
      <p:sp>
        <p:nvSpPr>
          <p:cNvPr id="1372" name="Google Shape;1372;p131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support = </a:t>
            </a:r>
            <a:r>
              <a:rPr lang="zh-TW">
                <a:solidFill>
                  <a:srgbClr val="FF0000"/>
                </a:solidFill>
              </a:rPr>
              <a:t>0.01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73" name="Google Shape;1373;p131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4" name="Google Shape;1374;p131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131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support = </a:t>
            </a:r>
            <a:r>
              <a:rPr lang="zh-TW">
                <a:solidFill>
                  <a:srgbClr val="FF0000"/>
                </a:solidFill>
              </a:rPr>
              <a:t>0.33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376" name="Google Shape;1376;p131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7" name="Google Shape;137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750" y="2439825"/>
            <a:ext cx="3504504" cy="4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400" y="2439836"/>
            <a:ext cx="3504499" cy="4032286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31"/>
          <p:cNvSpPr/>
          <p:nvPr/>
        </p:nvSpPr>
        <p:spPr>
          <a:xfrm>
            <a:off x="1817350" y="3768800"/>
            <a:ext cx="2307900" cy="2243100"/>
          </a:xfrm>
          <a:prstGeom prst="roundRect">
            <a:avLst>
              <a:gd fmla="val 740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80" name="Google Shape;1380;p131"/>
          <p:cNvSpPr/>
          <p:nvPr/>
        </p:nvSpPr>
        <p:spPr>
          <a:xfrm flipH="1">
            <a:off x="4246475" y="5939575"/>
            <a:ext cx="1544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131"/>
          <p:cNvSpPr/>
          <p:nvPr/>
        </p:nvSpPr>
        <p:spPr>
          <a:xfrm>
            <a:off x="5819300" y="4878350"/>
            <a:ext cx="2412600" cy="648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82" name="Google Shape;1382;p131"/>
          <p:cNvSpPr/>
          <p:nvPr/>
        </p:nvSpPr>
        <p:spPr>
          <a:xfrm>
            <a:off x="1883800" y="5820175"/>
            <a:ext cx="2175000" cy="7635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42條規則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3" name="Google Shape;1383;p131"/>
          <p:cNvSpPr/>
          <p:nvPr/>
        </p:nvSpPr>
        <p:spPr>
          <a:xfrm>
            <a:off x="5938100" y="5708625"/>
            <a:ext cx="2175000" cy="7635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5條規則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84" name="Google Shape;1384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600" y="2497200"/>
            <a:ext cx="3002500" cy="3002500"/>
          </a:xfrm>
          <a:prstGeom prst="rect">
            <a:avLst/>
          </a:prstGeom>
          <a:noFill/>
          <a:ln>
            <a:noFill/>
          </a:ln>
          <a:effectLst>
            <a:outerShdw blurRad="742950" rotWithShape="0" algn="bl" dir="5400000" dist="19050">
              <a:srgbClr val="FFFF00"/>
            </a:outerShdw>
          </a:effectLst>
        </p:spPr>
      </p:pic>
      <p:sp>
        <p:nvSpPr>
          <p:cNvPr id="1385" name="Google Shape;1385;p131"/>
          <p:cNvSpPr/>
          <p:nvPr/>
        </p:nvSpPr>
        <p:spPr>
          <a:xfrm>
            <a:off x="396650" y="2416625"/>
            <a:ext cx="1854300" cy="117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適合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深入研究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86" name="Google Shape;1386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9375" y="2416625"/>
            <a:ext cx="2175000" cy="3163641"/>
          </a:xfrm>
          <a:prstGeom prst="rect">
            <a:avLst/>
          </a:prstGeom>
          <a:noFill/>
          <a:ln>
            <a:noFill/>
          </a:ln>
          <a:effectLst>
            <a:outerShdw blurRad="428625" rotWithShape="0" algn="bl" dir="5400000" dist="19050">
              <a:srgbClr val="FFFF00"/>
            </a:outerShdw>
          </a:effectLst>
        </p:spPr>
      </p:pic>
      <p:sp>
        <p:nvSpPr>
          <p:cNvPr id="1387" name="Google Shape;1387;p131"/>
          <p:cNvSpPr/>
          <p:nvPr/>
        </p:nvSpPr>
        <p:spPr>
          <a:xfrm>
            <a:off x="6662550" y="2452625"/>
            <a:ext cx="1854300" cy="1170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適合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快速決策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94" name="Google Shape;1394;p13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1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手動篩選支持度</a:t>
            </a:r>
            <a:endParaRPr/>
          </a:p>
        </p:txBody>
      </p:sp>
      <p:sp>
        <p:nvSpPr>
          <p:cNvPr id="1396" name="Google Shape;1396;p13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7" name="Google Shape;1397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1456" y="1783075"/>
            <a:ext cx="6483970" cy="4711800"/>
          </a:xfrm>
          <a:prstGeom prst="rect">
            <a:avLst/>
          </a:prstGeom>
          <a:noFill/>
          <a:ln cap="flat" cmpd="sng" w="38100">
            <a:solidFill>
              <a:srgbClr val="9BBB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8" name="Google Shape;1398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1783063"/>
            <a:ext cx="2209800" cy="2657475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99" name="Google Shape;1399;p132"/>
          <p:cNvSpPr/>
          <p:nvPr/>
        </p:nvSpPr>
        <p:spPr>
          <a:xfrm>
            <a:off x="476250" y="3247450"/>
            <a:ext cx="1364700" cy="45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00" name="Google Shape;1400;p132"/>
          <p:cNvSpPr/>
          <p:nvPr/>
        </p:nvSpPr>
        <p:spPr>
          <a:xfrm>
            <a:off x="356450" y="4236725"/>
            <a:ext cx="2175000" cy="10707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Standard Filter...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01" name="Google Shape;1401;p132"/>
          <p:cNvSpPr/>
          <p:nvPr/>
        </p:nvSpPr>
        <p:spPr>
          <a:xfrm>
            <a:off x="4188775" y="3981250"/>
            <a:ext cx="2937000" cy="45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02" name="Google Shape;1402;p132"/>
          <p:cNvSpPr/>
          <p:nvPr/>
        </p:nvSpPr>
        <p:spPr>
          <a:xfrm>
            <a:off x="2803325" y="5124750"/>
            <a:ext cx="2649000" cy="1070700"/>
          </a:xfrm>
          <a:prstGeom prst="wedgeRoundRectCallout">
            <a:avLst>
              <a:gd fmla="val 31181" name="adj1"/>
              <a:gd fmla="val -11288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sup &gt;= 0.05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09" name="Google Shape;1409;p13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13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Q2. 刻意篩選屬性？</a:t>
            </a:r>
            <a:endParaRPr/>
          </a:p>
        </p:txBody>
      </p:sp>
      <p:sp>
        <p:nvSpPr>
          <p:cNvPr id="1411" name="Google Shape;1411;p13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133"/>
          <p:cNvSpPr/>
          <p:nvPr/>
        </p:nvSpPr>
        <p:spPr>
          <a:xfrm>
            <a:off x="433200" y="1886400"/>
            <a:ext cx="8277600" cy="1798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13" name="Google Shape;1413;p133"/>
          <p:cNvSpPr/>
          <p:nvPr/>
        </p:nvSpPr>
        <p:spPr>
          <a:xfrm>
            <a:off x="850450" y="2686600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4" name="Google Shape;1414;p133"/>
          <p:cNvSpPr/>
          <p:nvPr/>
        </p:nvSpPr>
        <p:spPr>
          <a:xfrm>
            <a:off x="656025" y="19916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5" name="Google Shape;1415;p133"/>
          <p:cNvSpPr/>
          <p:nvPr/>
        </p:nvSpPr>
        <p:spPr>
          <a:xfrm rot="10800000">
            <a:off x="4313838" y="29672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133"/>
          <p:cNvSpPr/>
          <p:nvPr/>
        </p:nvSpPr>
        <p:spPr>
          <a:xfrm>
            <a:off x="4970250" y="2686600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7" name="Google Shape;1417;p133"/>
          <p:cNvSpPr/>
          <p:nvPr/>
        </p:nvSpPr>
        <p:spPr>
          <a:xfrm>
            <a:off x="4698375" y="1967775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8" name="Google Shape;1418;p133"/>
          <p:cNvSpPr/>
          <p:nvPr/>
        </p:nvSpPr>
        <p:spPr>
          <a:xfrm>
            <a:off x="914925" y="2782750"/>
            <a:ext cx="26286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19" name="Google Shape;1419;p133"/>
          <p:cNvSpPr/>
          <p:nvPr/>
        </p:nvSpPr>
        <p:spPr>
          <a:xfrm>
            <a:off x="6340950" y="4362525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0" name="Google Shape;1420;p133"/>
          <p:cNvSpPr/>
          <p:nvPr/>
        </p:nvSpPr>
        <p:spPr>
          <a:xfrm>
            <a:off x="1032500" y="409355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單位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1" name="Google Shape;1421;p133"/>
          <p:cNvSpPr/>
          <p:nvPr/>
        </p:nvSpPr>
        <p:spPr>
          <a:xfrm>
            <a:off x="850450" y="5030025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2" name="Google Shape;1422;p133"/>
          <p:cNvSpPr/>
          <p:nvPr/>
        </p:nvSpPr>
        <p:spPr>
          <a:xfrm>
            <a:off x="2948375" y="5249925"/>
            <a:ext cx="22035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各類借閱總數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3" name="Google Shape;1423;p133"/>
          <p:cNvSpPr/>
          <p:nvPr/>
        </p:nvSpPr>
        <p:spPr>
          <a:xfrm>
            <a:off x="3283100" y="4099713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讀者類型</a:t>
            </a: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4" name="Google Shape;1424;p133"/>
          <p:cNvSpPr/>
          <p:nvPr/>
        </p:nvSpPr>
        <p:spPr>
          <a:xfrm>
            <a:off x="1966900" y="4615725"/>
            <a:ext cx="1902900" cy="634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所屬系所=?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5" name="Google Shape;1425;p133"/>
          <p:cNvSpPr/>
          <p:nvPr/>
        </p:nvSpPr>
        <p:spPr>
          <a:xfrm flipH="1" rot="-1978">
            <a:off x="5024478" y="4610925"/>
            <a:ext cx="1042800" cy="643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1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2" name="Google Shape;1432;p1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看電視會延年益壽？</a:t>
            </a:r>
            <a:endParaRPr/>
          </a:p>
        </p:txBody>
      </p:sp>
      <p:sp>
        <p:nvSpPr>
          <p:cNvPr id="1433" name="Google Shape;1433;p13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(Moore、Notz，2012)</a:t>
            </a:r>
            <a:endParaRPr/>
          </a:p>
        </p:txBody>
      </p:sp>
      <p:sp>
        <p:nvSpPr>
          <p:cNvPr id="1434" name="Google Shape;1434;p134"/>
          <p:cNvSpPr/>
          <p:nvPr/>
        </p:nvSpPr>
        <p:spPr>
          <a:xfrm>
            <a:off x="5113650" y="2335162"/>
            <a:ext cx="3554100" cy="10878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國民平均壽命=長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35" name="Google Shape;1435;p134"/>
          <p:cNvSpPr/>
          <p:nvPr/>
        </p:nvSpPr>
        <p:spPr>
          <a:xfrm>
            <a:off x="741025" y="2335162"/>
            <a:ext cx="2943600" cy="10878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電視機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人均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數量 = 多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36" name="Google Shape;1436;p134"/>
          <p:cNvSpPr/>
          <p:nvPr/>
        </p:nvSpPr>
        <p:spPr>
          <a:xfrm flipH="1" rot="-1978">
            <a:off x="3968753" y="2557312"/>
            <a:ext cx="1042800" cy="6435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7" name="Google Shape;1437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625" y="3687027"/>
            <a:ext cx="3341851" cy="24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375075" y="4475125"/>
            <a:ext cx="1909916" cy="16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134"/>
          <p:cNvSpPr txBox="1"/>
          <p:nvPr/>
        </p:nvSpPr>
        <p:spPr>
          <a:xfrm>
            <a:off x="5308825" y="3748775"/>
            <a:ext cx="3095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電視脫貧計劃啟動！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3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135"/>
          <p:cNvSpPr/>
          <p:nvPr/>
        </p:nvSpPr>
        <p:spPr>
          <a:xfrm>
            <a:off x="1431825" y="2553625"/>
            <a:ext cx="3343800" cy="3343800"/>
          </a:xfrm>
          <a:prstGeom prst="ellipse">
            <a:avLst/>
          </a:prstGeom>
          <a:noFill/>
          <a:ln cap="flat" cmpd="sng" w="38100">
            <a:solidFill>
              <a:srgbClr val="4A86E8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1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48" name="Google Shape;1448;p1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探索其他屬性</a:t>
            </a:r>
            <a:endParaRPr/>
          </a:p>
        </p:txBody>
      </p:sp>
      <p:sp>
        <p:nvSpPr>
          <p:cNvPr id="1449" name="Google Shape;1449;p13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135"/>
          <p:cNvSpPr/>
          <p:nvPr/>
        </p:nvSpPr>
        <p:spPr>
          <a:xfrm>
            <a:off x="2517675" y="2246800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1" name="Google Shape;1451;p135"/>
          <p:cNvSpPr/>
          <p:nvPr/>
        </p:nvSpPr>
        <p:spPr>
          <a:xfrm>
            <a:off x="4258475" y="3710700"/>
            <a:ext cx="1172100" cy="795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各類借閱總數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2" name="Google Shape;1452;p135"/>
          <p:cNvSpPr/>
          <p:nvPr/>
        </p:nvSpPr>
        <p:spPr>
          <a:xfrm>
            <a:off x="3315150" y="5160175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讀者類型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3" name="Google Shape;1453;p135"/>
          <p:cNvSpPr/>
          <p:nvPr/>
        </p:nvSpPr>
        <p:spPr>
          <a:xfrm>
            <a:off x="1543100" y="5160175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所屬系所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4" name="Google Shape;1454;p135"/>
          <p:cNvSpPr/>
          <p:nvPr/>
        </p:nvSpPr>
        <p:spPr>
          <a:xfrm>
            <a:off x="632025" y="3754925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所屬單位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5" name="Google Shape;1455;p135"/>
          <p:cNvSpPr/>
          <p:nvPr/>
        </p:nvSpPr>
        <p:spPr>
          <a:xfrm>
            <a:off x="2219166" y="3827725"/>
            <a:ext cx="1769100" cy="7956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內部屬性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6" name="Google Shape;1456;p135"/>
          <p:cNvSpPr/>
          <p:nvPr/>
        </p:nvSpPr>
        <p:spPr>
          <a:xfrm>
            <a:off x="6898641" y="3692538"/>
            <a:ext cx="1769100" cy="7956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</a:t>
            </a: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屬性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57" name="Google Shape;1457;p135"/>
          <p:cNvSpPr/>
          <p:nvPr/>
        </p:nvSpPr>
        <p:spPr>
          <a:xfrm flipH="1" rot="-8100000">
            <a:off x="5823416" y="3417255"/>
            <a:ext cx="1346190" cy="134619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135"/>
          <p:cNvSpPr/>
          <p:nvPr/>
        </p:nvSpPr>
        <p:spPr>
          <a:xfrm flipH="1" rot="-8100000">
            <a:off x="4041238" y="3905238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135"/>
          <p:cNvSpPr/>
          <p:nvPr/>
        </p:nvSpPr>
        <p:spPr>
          <a:xfrm flipH="1" rot="8100000">
            <a:off x="2872713" y="2649313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135"/>
          <p:cNvSpPr/>
          <p:nvPr/>
        </p:nvSpPr>
        <p:spPr>
          <a:xfrm flipH="1" rot="-4499371">
            <a:off x="3482390" y="4754085"/>
            <a:ext cx="462170" cy="46217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135"/>
          <p:cNvSpPr/>
          <p:nvPr/>
        </p:nvSpPr>
        <p:spPr>
          <a:xfrm flipH="1" rot="-900629">
            <a:off x="2271142" y="4754089"/>
            <a:ext cx="462170" cy="46217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135"/>
          <p:cNvSpPr/>
          <p:nvPr/>
        </p:nvSpPr>
        <p:spPr>
          <a:xfrm flipH="1" rot="2700000">
            <a:off x="1638788" y="3767438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36"/>
          <p:cNvSpPr txBox="1"/>
          <p:nvPr>
            <p:ph idx="1" type="body"/>
          </p:nvPr>
        </p:nvSpPr>
        <p:spPr>
          <a:xfrm>
            <a:off x="476250" y="2193200"/>
            <a:ext cx="8191500" cy="43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不在目前已經蒐集的資料之中，其他可能造成影響的因素</a:t>
            </a:r>
            <a:endParaRPr/>
          </a:p>
        </p:txBody>
      </p:sp>
      <p:sp>
        <p:nvSpPr>
          <p:cNvPr id="1469" name="Google Shape;1469;p1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0" name="Google Shape;1470;p1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探索其他屬性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外部屬性</a:t>
            </a:r>
            <a:endParaRPr/>
          </a:p>
        </p:txBody>
      </p:sp>
      <p:sp>
        <p:nvSpPr>
          <p:cNvPr id="1471" name="Google Shape;1471;p13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136"/>
          <p:cNvSpPr/>
          <p:nvPr/>
        </p:nvSpPr>
        <p:spPr>
          <a:xfrm>
            <a:off x="711000" y="3242050"/>
            <a:ext cx="3453900" cy="2825700"/>
          </a:xfrm>
          <a:prstGeom prst="roundRect">
            <a:avLst>
              <a:gd fmla="val 10948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外部屬性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icrosoft JhengHei"/>
              <a:buChar char="●"/>
            </a:pP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學生的修課類型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icrosoft JhengHei"/>
              <a:buChar char="●"/>
            </a:pP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業務工作類型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Microsoft JhengHei"/>
              <a:buChar char="●"/>
            </a:pP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書籍的內容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3" name="Google Shape;1473;p136"/>
          <p:cNvSpPr/>
          <p:nvPr/>
        </p:nvSpPr>
        <p:spPr>
          <a:xfrm>
            <a:off x="5800325" y="3910650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4" name="Google Shape;1474;p136"/>
          <p:cNvSpPr/>
          <p:nvPr/>
        </p:nvSpPr>
        <p:spPr>
          <a:xfrm flipH="1" rot="-1978">
            <a:off x="4483853" y="4159050"/>
            <a:ext cx="1042800" cy="6435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1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81" name="Google Shape;1481;p1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探索其他屬性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內部屬性</a:t>
            </a:r>
            <a:endParaRPr/>
          </a:p>
        </p:txBody>
      </p:sp>
      <p:sp>
        <p:nvSpPr>
          <p:cNvPr id="1482" name="Google Shape;1482;p137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類別屬性</a:t>
            </a:r>
            <a:endParaRPr/>
          </a:p>
        </p:txBody>
      </p:sp>
      <p:sp>
        <p:nvSpPr>
          <p:cNvPr id="1483" name="Google Shape;1483;p137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數值屬性</a:t>
            </a:r>
            <a:endParaRPr/>
          </a:p>
        </p:txBody>
      </p:sp>
      <p:sp>
        <p:nvSpPr>
          <p:cNvPr id="1484" name="Google Shape;1484;p137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屬性的合併</a:t>
            </a:r>
            <a:endParaRPr/>
          </a:p>
        </p:txBody>
      </p:sp>
      <p:sp>
        <p:nvSpPr>
          <p:cNvPr id="1485" name="Google Shape;1485;p137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137"/>
          <p:cNvSpPr/>
          <p:nvPr/>
        </p:nvSpPr>
        <p:spPr>
          <a:xfrm>
            <a:off x="1285875" y="4048888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所屬系所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7" name="Google Shape;1487;p137"/>
          <p:cNvSpPr/>
          <p:nvPr/>
        </p:nvSpPr>
        <p:spPr>
          <a:xfrm>
            <a:off x="1285875" y="3059200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所屬單位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8" name="Google Shape;1488;p137"/>
          <p:cNvSpPr/>
          <p:nvPr/>
        </p:nvSpPr>
        <p:spPr>
          <a:xfrm>
            <a:off x="1285875" y="5038600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分組分班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9" name="Google Shape;1489;p137"/>
          <p:cNvSpPr txBox="1"/>
          <p:nvPr/>
        </p:nvSpPr>
        <p:spPr>
          <a:xfrm>
            <a:off x="1022175" y="2555663"/>
            <a:ext cx="1699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上層類別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0" name="Google Shape;1490;p137"/>
          <p:cNvSpPr/>
          <p:nvPr/>
        </p:nvSpPr>
        <p:spPr>
          <a:xfrm flipH="1" rot="-2700000">
            <a:off x="1637340" y="3767434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p137"/>
          <p:cNvSpPr/>
          <p:nvPr/>
        </p:nvSpPr>
        <p:spPr>
          <a:xfrm rot="-8100000">
            <a:off x="1637340" y="4420834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137"/>
          <p:cNvSpPr txBox="1"/>
          <p:nvPr/>
        </p:nvSpPr>
        <p:spPr>
          <a:xfrm>
            <a:off x="1022175" y="5717388"/>
            <a:ext cx="1699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下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層類別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3" name="Google Shape;1493;p137"/>
          <p:cNvSpPr/>
          <p:nvPr/>
        </p:nvSpPr>
        <p:spPr>
          <a:xfrm>
            <a:off x="4006725" y="4048888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4" name="Google Shape;1494;p137"/>
          <p:cNvSpPr/>
          <p:nvPr/>
        </p:nvSpPr>
        <p:spPr>
          <a:xfrm>
            <a:off x="3659000" y="3059200"/>
            <a:ext cx="1867500" cy="527100"/>
          </a:xfrm>
          <a:prstGeom prst="roundRect">
            <a:avLst>
              <a:gd fmla="val 16667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平均數切分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5" name="Google Shape;1495;p137"/>
          <p:cNvSpPr/>
          <p:nvPr/>
        </p:nvSpPr>
        <p:spPr>
          <a:xfrm>
            <a:off x="4006725" y="5038600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裝箱法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6" name="Google Shape;1496;p137"/>
          <p:cNvSpPr txBox="1"/>
          <p:nvPr/>
        </p:nvSpPr>
        <p:spPr>
          <a:xfrm>
            <a:off x="3743025" y="2555663"/>
            <a:ext cx="1699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區間更大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7" name="Google Shape;1497;p137"/>
          <p:cNvSpPr/>
          <p:nvPr/>
        </p:nvSpPr>
        <p:spPr>
          <a:xfrm flipH="1" rot="-2700000">
            <a:off x="4358190" y="3767434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8" name="Google Shape;1498;p137"/>
          <p:cNvSpPr/>
          <p:nvPr/>
        </p:nvSpPr>
        <p:spPr>
          <a:xfrm rot="-8100000">
            <a:off x="4358190" y="4420834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137"/>
          <p:cNvSpPr txBox="1"/>
          <p:nvPr/>
        </p:nvSpPr>
        <p:spPr>
          <a:xfrm>
            <a:off x="3743025" y="5717388"/>
            <a:ext cx="1699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區間更小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0" name="Google Shape;1500;p137"/>
          <p:cNvSpPr/>
          <p:nvPr/>
        </p:nvSpPr>
        <p:spPr>
          <a:xfrm>
            <a:off x="5911525" y="4048888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所屬系所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1" name="Google Shape;1501;p137"/>
          <p:cNvSpPr/>
          <p:nvPr/>
        </p:nvSpPr>
        <p:spPr>
          <a:xfrm>
            <a:off x="7540850" y="4048888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2" name="Google Shape;1502;p137"/>
          <p:cNvSpPr/>
          <p:nvPr/>
        </p:nvSpPr>
        <p:spPr>
          <a:xfrm>
            <a:off x="6727525" y="3059200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聯集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3" name="Google Shape;1503;p137"/>
          <p:cNvSpPr/>
          <p:nvPr/>
        </p:nvSpPr>
        <p:spPr>
          <a:xfrm>
            <a:off x="6727525" y="5038600"/>
            <a:ext cx="1172100" cy="527100"/>
          </a:xfrm>
          <a:prstGeom prst="roundRect">
            <a:avLst>
              <a:gd fmla="val 16667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交集</a:t>
            </a:r>
            <a:endParaRPr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4" name="Google Shape;1504;p137"/>
          <p:cNvSpPr/>
          <p:nvPr/>
        </p:nvSpPr>
        <p:spPr>
          <a:xfrm flipH="1" rot="-2700000">
            <a:off x="7078990" y="3767434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37"/>
          <p:cNvSpPr/>
          <p:nvPr/>
        </p:nvSpPr>
        <p:spPr>
          <a:xfrm rot="-8100000">
            <a:off x="7078990" y="4420834"/>
            <a:ext cx="462024" cy="462024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137"/>
          <p:cNvSpPr txBox="1"/>
          <p:nvPr/>
        </p:nvSpPr>
        <p:spPr>
          <a:xfrm>
            <a:off x="6466275" y="2555663"/>
            <a:ext cx="1699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涵蓋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更大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7" name="Google Shape;1507;p137"/>
          <p:cNvSpPr/>
          <p:nvPr/>
        </p:nvSpPr>
        <p:spPr>
          <a:xfrm>
            <a:off x="7025625" y="4022050"/>
            <a:ext cx="580800" cy="580800"/>
          </a:xfrm>
          <a:prstGeom prst="plus">
            <a:avLst>
              <a:gd fmla="val 36200" name="adj"/>
            </a:avLst>
          </a:prstGeom>
          <a:solidFill>
            <a:srgbClr val="9BBB5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137"/>
          <p:cNvSpPr txBox="1"/>
          <p:nvPr/>
        </p:nvSpPr>
        <p:spPr>
          <a:xfrm>
            <a:off x="6466275" y="5717388"/>
            <a:ext cx="1699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涵蓋更小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8" name="Google Shape;468;p66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初步分析</a:t>
            </a:r>
            <a:endParaRPr/>
          </a:p>
        </p:txBody>
      </p:sp>
      <p:sp>
        <p:nvSpPr>
          <p:cNvPr id="469" name="Google Shape;469;p66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什麼樣的讀者容易借書逾期</a:t>
            </a:r>
            <a:r>
              <a:rPr lang="zh-TW"/>
              <a:t>？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3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5" name="Google Shape;1515;p1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16" name="Google Shape;1516;p1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3200">
                <a:solidFill>
                  <a:schemeClr val="dk1"/>
                </a:solidFill>
              </a:rPr>
              <a:t>探索其他屬性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內部屬性：交集設定</a:t>
            </a:r>
            <a:endParaRPr/>
          </a:p>
        </p:txBody>
      </p:sp>
      <p:sp>
        <p:nvSpPr>
          <p:cNvPr id="1517" name="Google Shape;1517;p13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8" name="Google Shape;1518;p138"/>
          <p:cNvGrpSpPr/>
          <p:nvPr/>
        </p:nvGrpSpPr>
        <p:grpSpPr>
          <a:xfrm>
            <a:off x="5866325" y="2950525"/>
            <a:ext cx="2801425" cy="2095838"/>
            <a:chOff x="1005800" y="2950525"/>
            <a:chExt cx="2801425" cy="2095838"/>
          </a:xfrm>
        </p:grpSpPr>
        <p:sp>
          <p:nvSpPr>
            <p:cNvPr id="1519" name="Google Shape;1519;p138"/>
            <p:cNvSpPr/>
            <p:nvPr/>
          </p:nvSpPr>
          <p:spPr>
            <a:xfrm>
              <a:off x="1005800" y="2977363"/>
              <a:ext cx="1172100" cy="5271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所屬系所</a:t>
              </a:r>
              <a:endParaRPr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20" name="Google Shape;1520;p138"/>
            <p:cNvSpPr/>
            <p:nvPr/>
          </p:nvSpPr>
          <p:spPr>
            <a:xfrm>
              <a:off x="2635125" y="2977363"/>
              <a:ext cx="1172100" cy="527100"/>
            </a:xfrm>
            <a:prstGeom prst="roundRect">
              <a:avLst>
                <a:gd fmla="val 16667" name="adj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借閱總數</a:t>
              </a:r>
              <a:endParaRPr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21" name="Google Shape;1521;p138"/>
            <p:cNvSpPr/>
            <p:nvPr/>
          </p:nvSpPr>
          <p:spPr>
            <a:xfrm>
              <a:off x="1821800" y="3967075"/>
              <a:ext cx="1172100" cy="527100"/>
            </a:xfrm>
            <a:prstGeom prst="roundRect">
              <a:avLst>
                <a:gd fmla="val 16667" name="adj"/>
              </a:avLst>
            </a:prstGeom>
            <a:solidFill>
              <a:srgbClr val="9BBB59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0" spcFirstLastPara="1" rIns="0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交集</a:t>
              </a:r>
              <a:endParaRPr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22" name="Google Shape;1522;p138"/>
            <p:cNvSpPr/>
            <p:nvPr/>
          </p:nvSpPr>
          <p:spPr>
            <a:xfrm rot="-8100000">
              <a:off x="2173265" y="3349309"/>
              <a:ext cx="462024" cy="462024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rgbClr val="4A86E8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138"/>
            <p:cNvSpPr/>
            <p:nvPr/>
          </p:nvSpPr>
          <p:spPr>
            <a:xfrm>
              <a:off x="2119900" y="2950525"/>
              <a:ext cx="580800" cy="580800"/>
            </a:xfrm>
            <a:prstGeom prst="plus">
              <a:avLst>
                <a:gd fmla="val 36200" name="adj"/>
              </a:avLst>
            </a:prstGeom>
            <a:solidFill>
              <a:srgbClr val="9BBB59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138"/>
            <p:cNvSpPr txBox="1"/>
            <p:nvPr/>
          </p:nvSpPr>
          <p:spPr>
            <a:xfrm>
              <a:off x="1560550" y="4645863"/>
              <a:ext cx="16995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latin typeface="Microsoft JhengHei"/>
                  <a:ea typeface="Microsoft JhengHei"/>
                  <a:cs typeface="Microsoft JhengHei"/>
                  <a:sym typeface="Microsoft JhengHei"/>
                </a:rPr>
                <a:t>涵蓋更小</a:t>
              </a:r>
              <a:endParaRPr sz="240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525" name="Google Shape;1525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781788"/>
            <a:ext cx="4019400" cy="47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138"/>
          <p:cNvSpPr/>
          <p:nvPr/>
        </p:nvSpPr>
        <p:spPr>
          <a:xfrm>
            <a:off x="652875" y="3655775"/>
            <a:ext cx="1364700" cy="459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27" name="Google Shape;1527;p138"/>
          <p:cNvSpPr/>
          <p:nvPr/>
        </p:nvSpPr>
        <p:spPr>
          <a:xfrm>
            <a:off x="616150" y="1774725"/>
            <a:ext cx="3639000" cy="1530300"/>
          </a:xfrm>
          <a:prstGeom prst="wedgeRoundRectCallout">
            <a:avLst>
              <a:gd fmla="val -27221" name="adj1"/>
              <a:gd fmla="val 6997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max</a:t>
            </a:r>
            <a:r>
              <a:rPr lang="zh-TW" sz="3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RuleLength: </a:t>
            </a:r>
            <a:r>
              <a:rPr lang="zh-TW" sz="30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endParaRPr sz="2200" u="sng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組成規則的屬性數量</a:t>
            </a:r>
            <a:endParaRPr sz="35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" name="Google Shape;1533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6825" y="2439822"/>
            <a:ext cx="3258275" cy="403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139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maxRuleLength</a:t>
            </a:r>
            <a:r>
              <a:rPr lang="zh-TW"/>
              <a:t> = </a:t>
            </a:r>
            <a:r>
              <a:rPr lang="zh-TW" u="sng">
                <a:solidFill>
                  <a:srgbClr val="FF0000"/>
                </a:solidFill>
              </a:rPr>
              <a:t>1</a:t>
            </a:r>
            <a:endParaRPr u="sng">
              <a:solidFill>
                <a:srgbClr val="FF0000"/>
              </a:solidFill>
            </a:endParaRPr>
          </a:p>
        </p:txBody>
      </p:sp>
      <p:sp>
        <p:nvSpPr>
          <p:cNvPr id="1535" name="Google Shape;1535;p1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36" name="Google Shape;1536;p1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探索其他屬性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內部屬性：交集設定</a:t>
            </a:r>
            <a:endParaRPr/>
          </a:p>
        </p:txBody>
      </p:sp>
      <p:sp>
        <p:nvSpPr>
          <p:cNvPr id="1537" name="Google Shape;1537;p139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p139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9" name="Google Shape;1539;p139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maxRuleLength = </a:t>
            </a:r>
            <a:r>
              <a:rPr lang="zh-TW" u="sng">
                <a:solidFill>
                  <a:srgbClr val="FF0000"/>
                </a:solidFill>
              </a:rPr>
              <a:t>2</a:t>
            </a:r>
            <a:endParaRPr u="sng">
              <a:solidFill>
                <a:srgbClr val="FF0000"/>
              </a:solidFill>
            </a:endParaRPr>
          </a:p>
        </p:txBody>
      </p:sp>
      <p:pic>
        <p:nvPicPr>
          <p:cNvPr id="1540" name="Google Shape;1540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400" y="2439836"/>
            <a:ext cx="3504499" cy="4032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39"/>
          <p:cNvSpPr/>
          <p:nvPr/>
        </p:nvSpPr>
        <p:spPr>
          <a:xfrm>
            <a:off x="1817350" y="3768800"/>
            <a:ext cx="2307900" cy="2243100"/>
          </a:xfrm>
          <a:prstGeom prst="roundRect">
            <a:avLst>
              <a:gd fmla="val 740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2" name="Google Shape;1542;p139"/>
          <p:cNvSpPr/>
          <p:nvPr/>
        </p:nvSpPr>
        <p:spPr>
          <a:xfrm flipH="1">
            <a:off x="4246475" y="5939575"/>
            <a:ext cx="1544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3" name="Google Shape;1543;p139"/>
          <p:cNvSpPr/>
          <p:nvPr/>
        </p:nvSpPr>
        <p:spPr>
          <a:xfrm>
            <a:off x="5805200" y="3756325"/>
            <a:ext cx="2307900" cy="1710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4" name="Google Shape;1544;p139"/>
          <p:cNvSpPr/>
          <p:nvPr/>
        </p:nvSpPr>
        <p:spPr>
          <a:xfrm>
            <a:off x="1883800" y="5820175"/>
            <a:ext cx="2175000" cy="7635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42條規則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5" name="Google Shape;1545;p139"/>
          <p:cNvSpPr/>
          <p:nvPr/>
        </p:nvSpPr>
        <p:spPr>
          <a:xfrm>
            <a:off x="5938100" y="5708625"/>
            <a:ext cx="2522100" cy="763500"/>
          </a:xfrm>
          <a:prstGeom prst="wedgeRoundRectCallout">
            <a:avLst>
              <a:gd fmla="val -20008" name="adj1"/>
              <a:gd fmla="val -905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556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條規則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6" name="Google Shape;1546;p139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40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maxRuleLength = </a:t>
            </a:r>
            <a:r>
              <a:rPr lang="zh-TW" u="sng">
                <a:solidFill>
                  <a:srgbClr val="FF0000"/>
                </a:solidFill>
              </a:rPr>
              <a:t>1</a:t>
            </a:r>
            <a:endParaRPr u="sng">
              <a:solidFill>
                <a:srgbClr val="FF0000"/>
              </a:solidFill>
            </a:endParaRPr>
          </a:p>
        </p:txBody>
      </p:sp>
      <p:sp>
        <p:nvSpPr>
          <p:cNvPr id="1553" name="Google Shape;1553;p1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54" name="Google Shape;1554;p1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探索其他屬性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內部屬性：交集設定</a:t>
            </a:r>
            <a:endParaRPr/>
          </a:p>
        </p:txBody>
      </p:sp>
      <p:sp>
        <p:nvSpPr>
          <p:cNvPr id="1555" name="Google Shape;1555;p140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maxRuleLength = </a:t>
            </a:r>
            <a:r>
              <a:rPr lang="zh-TW" u="sng">
                <a:solidFill>
                  <a:srgbClr val="FF0000"/>
                </a:solidFill>
              </a:rPr>
              <a:t>2</a:t>
            </a:r>
            <a:endParaRPr u="sng">
              <a:solidFill>
                <a:srgbClr val="FF0000"/>
              </a:solidFill>
            </a:endParaRPr>
          </a:p>
        </p:txBody>
      </p:sp>
      <p:sp>
        <p:nvSpPr>
          <p:cNvPr id="1556" name="Google Shape;1556;p140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140"/>
          <p:cNvSpPr/>
          <p:nvPr/>
        </p:nvSpPr>
        <p:spPr>
          <a:xfrm>
            <a:off x="953350" y="2911225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8" name="Google Shape;1558;p140"/>
          <p:cNvSpPr/>
          <p:nvPr/>
        </p:nvSpPr>
        <p:spPr>
          <a:xfrm>
            <a:off x="793125" y="2500475"/>
            <a:ext cx="838200" cy="580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9" name="Google Shape;1559;p140"/>
          <p:cNvSpPr/>
          <p:nvPr/>
        </p:nvSpPr>
        <p:spPr>
          <a:xfrm rot="-5400000">
            <a:off x="2302288" y="35578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p140"/>
          <p:cNvSpPr/>
          <p:nvPr/>
        </p:nvSpPr>
        <p:spPr>
          <a:xfrm>
            <a:off x="804700" y="4235675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1" name="Google Shape;1561;p140"/>
          <p:cNvSpPr/>
          <p:nvPr/>
        </p:nvSpPr>
        <p:spPr>
          <a:xfrm>
            <a:off x="793125" y="3888250"/>
            <a:ext cx="838200" cy="46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2" name="Google Shape;1562;p140"/>
          <p:cNvSpPr/>
          <p:nvPr/>
        </p:nvSpPr>
        <p:spPr>
          <a:xfrm>
            <a:off x="793125" y="5252776"/>
            <a:ext cx="3614700" cy="985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conf: 0.4 / lift: 1.71 / 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lev: 0 / conv: 1.24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3" name="Google Shape;1563;p140"/>
          <p:cNvSpPr/>
          <p:nvPr/>
        </p:nvSpPr>
        <p:spPr>
          <a:xfrm>
            <a:off x="727826" y="5016875"/>
            <a:ext cx="903600" cy="418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4" name="Google Shape;1564;p140"/>
          <p:cNvSpPr/>
          <p:nvPr/>
        </p:nvSpPr>
        <p:spPr>
          <a:xfrm>
            <a:off x="4952738" y="2911225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所屬系所=台文所, 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7外國史地類借閱總數 &lt;= 6</a:t>
            </a:r>
            <a:endParaRPr sz="2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5" name="Google Shape;1565;p140"/>
          <p:cNvSpPr/>
          <p:nvPr/>
        </p:nvSpPr>
        <p:spPr>
          <a:xfrm>
            <a:off x="4792513" y="2500475"/>
            <a:ext cx="838200" cy="580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6" name="Google Shape;1566;p140"/>
          <p:cNvSpPr/>
          <p:nvPr/>
        </p:nvSpPr>
        <p:spPr>
          <a:xfrm rot="-5400000">
            <a:off x="6301675" y="3663575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p140"/>
          <p:cNvSpPr/>
          <p:nvPr/>
        </p:nvSpPr>
        <p:spPr>
          <a:xfrm>
            <a:off x="4804088" y="4235675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(23)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8" name="Google Shape;1568;p140"/>
          <p:cNvSpPr/>
          <p:nvPr/>
        </p:nvSpPr>
        <p:spPr>
          <a:xfrm>
            <a:off x="4792513" y="3888250"/>
            <a:ext cx="838200" cy="4674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9" name="Google Shape;1569;p140"/>
          <p:cNvSpPr/>
          <p:nvPr/>
        </p:nvSpPr>
        <p:spPr>
          <a:xfrm>
            <a:off x="4792513" y="5252776"/>
            <a:ext cx="3614700" cy="985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conf: </a:t>
            </a:r>
            <a:r>
              <a:rPr lang="zh-TW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0.46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/ lift: </a:t>
            </a:r>
            <a:r>
              <a:rPr lang="zh-TW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1.97</a:t>
            </a: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 / 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Microsoft JhengHei"/>
                <a:ea typeface="Microsoft JhengHei"/>
                <a:cs typeface="Microsoft JhengHei"/>
                <a:sym typeface="Microsoft JhengHei"/>
              </a:rPr>
              <a:t>lev: 0 / conv: </a:t>
            </a:r>
            <a:r>
              <a:rPr lang="zh-TW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1.37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0" name="Google Shape;1570;p140"/>
          <p:cNvSpPr/>
          <p:nvPr/>
        </p:nvSpPr>
        <p:spPr>
          <a:xfrm>
            <a:off x="4727214" y="5016875"/>
            <a:ext cx="903600" cy="418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Metric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571" name="Google Shape;1571;p140"/>
          <p:cNvCxnSpPr>
            <a:stCxn id="1555" idx="1"/>
          </p:cNvCxnSpPr>
          <p:nvPr/>
        </p:nvCxnSpPr>
        <p:spPr>
          <a:xfrm>
            <a:off x="4632600" y="2162225"/>
            <a:ext cx="0" cy="4296000"/>
          </a:xfrm>
          <a:prstGeom prst="straightConnector1">
            <a:avLst/>
          </a:prstGeom>
          <a:noFill/>
          <a:ln cap="flat" cmpd="sng" w="38100">
            <a:solidFill>
              <a:srgbClr val="9E9E9E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4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p1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79" name="Google Shape;1579;p14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Q3. 目標變項只能用類別值？</a:t>
            </a:r>
            <a:endParaRPr/>
          </a:p>
        </p:txBody>
      </p:sp>
      <p:sp>
        <p:nvSpPr>
          <p:cNvPr id="1580" name="Google Shape;1580;p14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141"/>
          <p:cNvSpPr/>
          <p:nvPr/>
        </p:nvSpPr>
        <p:spPr>
          <a:xfrm>
            <a:off x="433200" y="1886400"/>
            <a:ext cx="8277600" cy="1798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82" name="Google Shape;1582;p141"/>
          <p:cNvSpPr/>
          <p:nvPr/>
        </p:nvSpPr>
        <p:spPr>
          <a:xfrm>
            <a:off x="850450" y="2686600"/>
            <a:ext cx="33174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所屬系所 = 台文所(60)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3" name="Google Shape;1583;p141"/>
          <p:cNvSpPr/>
          <p:nvPr/>
        </p:nvSpPr>
        <p:spPr>
          <a:xfrm>
            <a:off x="656025" y="1991625"/>
            <a:ext cx="2203500" cy="733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Left-Hand-Side</a:t>
            </a:r>
            <a:endParaRPr sz="18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LHS 前提規則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4" name="Google Shape;1584;p141"/>
          <p:cNvSpPr/>
          <p:nvPr/>
        </p:nvSpPr>
        <p:spPr>
          <a:xfrm rot="10800000">
            <a:off x="4313838" y="2967250"/>
            <a:ext cx="619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5" name="Google Shape;1585;p141"/>
          <p:cNvSpPr/>
          <p:nvPr/>
        </p:nvSpPr>
        <p:spPr>
          <a:xfrm>
            <a:off x="4970250" y="2686600"/>
            <a:ext cx="3614700" cy="781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 = 是(24)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6" name="Google Shape;1586;p141"/>
          <p:cNvSpPr/>
          <p:nvPr/>
        </p:nvSpPr>
        <p:spPr>
          <a:xfrm>
            <a:off x="4698375" y="1967775"/>
            <a:ext cx="2203500" cy="7812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Right-Hand-Side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RHS 結果規則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7" name="Google Shape;1587;p141"/>
          <p:cNvSpPr/>
          <p:nvPr/>
        </p:nvSpPr>
        <p:spPr>
          <a:xfrm>
            <a:off x="7431475" y="2782750"/>
            <a:ext cx="659700" cy="588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588" name="Google Shape;1588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904" y="3879452"/>
            <a:ext cx="1738546" cy="22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141"/>
          <p:cNvSpPr/>
          <p:nvPr/>
        </p:nvSpPr>
        <p:spPr>
          <a:xfrm>
            <a:off x="3203850" y="4372863"/>
            <a:ext cx="5336100" cy="1342800"/>
          </a:xfrm>
          <a:prstGeom prst="wedgeRoundRectCallout">
            <a:avLst>
              <a:gd fmla="val 34618" name="adj1"/>
              <a:gd fmla="val -11763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能不能讓分析的目標改成 </a:t>
            </a:r>
            <a:b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2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逾期更多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 或 </a:t>
            </a:r>
            <a:r>
              <a:rPr lang="zh-TW" sz="32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逾期較少</a:t>
            </a: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 ？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96" name="Google Shape;1596;p14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超越熱點分析</a:t>
            </a:r>
            <a:endParaRPr/>
          </a:p>
        </p:txBody>
      </p:sp>
      <p:sp>
        <p:nvSpPr>
          <p:cNvPr id="1597" name="Google Shape;1597;p14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142"/>
          <p:cNvSpPr/>
          <p:nvPr/>
        </p:nvSpPr>
        <p:spPr>
          <a:xfrm>
            <a:off x="1256900" y="3497850"/>
            <a:ext cx="2587200" cy="986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多目標演化型模糊子群組探勘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(Carmona, et al., 2014)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99" name="Google Shape;1599;p142"/>
          <p:cNvSpPr/>
          <p:nvPr/>
        </p:nvSpPr>
        <p:spPr>
          <a:xfrm>
            <a:off x="5061350" y="3497850"/>
            <a:ext cx="2587200" cy="9864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特殊模型探勘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(Duivesteijn, et al., 2016)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600" name="Google Shape;1600;p142"/>
          <p:cNvCxnSpPr>
            <a:stCxn id="1601" idx="2"/>
            <a:endCxn id="1598" idx="0"/>
          </p:cNvCxnSpPr>
          <p:nvPr/>
        </p:nvCxnSpPr>
        <p:spPr>
          <a:xfrm rot="5400000">
            <a:off x="3250600" y="2149800"/>
            <a:ext cx="648000" cy="2048400"/>
          </a:xfrm>
          <a:prstGeom prst="bentConnector3">
            <a:avLst>
              <a:gd fmla="val 49988" name="adj1"/>
            </a:avLst>
          </a:prstGeom>
          <a:noFill/>
          <a:ln cap="flat" cmpd="sng" w="38100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602" name="Google Shape;1602;p142"/>
          <p:cNvCxnSpPr>
            <a:stCxn id="1601" idx="2"/>
            <a:endCxn id="1599" idx="0"/>
          </p:cNvCxnSpPr>
          <p:nvPr/>
        </p:nvCxnSpPr>
        <p:spPr>
          <a:xfrm flipH="1" rot="-5400000">
            <a:off x="5152900" y="2295900"/>
            <a:ext cx="648000" cy="1756200"/>
          </a:xfrm>
          <a:prstGeom prst="bentConnector3">
            <a:avLst>
              <a:gd fmla="val 49988" name="adj1"/>
            </a:avLst>
          </a:prstGeom>
          <a:noFill/>
          <a:ln cap="flat" cmpd="sng" w="38100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601" name="Google Shape;1601;p142"/>
          <p:cNvSpPr/>
          <p:nvPr/>
        </p:nvSpPr>
        <p:spPr>
          <a:xfrm>
            <a:off x="3187150" y="2168400"/>
            <a:ext cx="2823300" cy="681600"/>
          </a:xfrm>
          <a:prstGeom prst="roundRect">
            <a:avLst>
              <a:gd fmla="val 16667" name="adj"/>
            </a:avLst>
          </a:prstGeom>
          <a:solidFill>
            <a:srgbClr val="1A998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子群組探勘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(Herrera, et  al., 2011)</a:t>
            </a:r>
            <a:endParaRPr sz="1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03" name="Google Shape;1603;p142"/>
          <p:cNvSpPr txBox="1"/>
          <p:nvPr/>
        </p:nvSpPr>
        <p:spPr>
          <a:xfrm>
            <a:off x="6536638" y="2914775"/>
            <a:ext cx="165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A64D79"/>
                </a:solidFill>
                <a:latin typeface="Lato"/>
                <a:ea typeface="Lato"/>
                <a:cs typeface="Lato"/>
                <a:sym typeface="Lato"/>
              </a:rPr>
              <a:t>目標概念</a:t>
            </a:r>
            <a:endParaRPr sz="2000">
              <a:solidFill>
                <a:srgbClr val="A64D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4" name="Google Shape;1604;p142"/>
          <p:cNvSpPr txBox="1"/>
          <p:nvPr/>
        </p:nvSpPr>
        <p:spPr>
          <a:xfrm>
            <a:off x="199350" y="2697450"/>
            <a:ext cx="2288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E69138"/>
                </a:solidFill>
                <a:latin typeface="Lato"/>
                <a:ea typeface="Lato"/>
                <a:cs typeface="Lato"/>
                <a:sym typeface="Lato"/>
              </a:rPr>
              <a:t>模糊子群組探勘</a:t>
            </a:r>
            <a:endParaRPr sz="2000">
              <a:solidFill>
                <a:srgbClr val="E6913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E69138"/>
                </a:solidFill>
                <a:latin typeface="Lato"/>
                <a:ea typeface="Lato"/>
                <a:cs typeface="Lato"/>
                <a:sym typeface="Lato"/>
              </a:rPr>
              <a:t>演化型子群組探勘</a:t>
            </a:r>
            <a:endParaRPr sz="2000">
              <a:solidFill>
                <a:srgbClr val="E6913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05" name="Google Shape;1605;p142"/>
          <p:cNvSpPr/>
          <p:nvPr/>
        </p:nvSpPr>
        <p:spPr>
          <a:xfrm>
            <a:off x="2961900" y="5070700"/>
            <a:ext cx="3273900" cy="9021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28625" rotWithShape="0" algn="bl" dir="5400000" dist="19050">
              <a:srgbClr val="FFFF00"/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模糊</a:t>
            </a:r>
            <a:r>
              <a:rPr lang="zh-TW" sz="29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特殊模型探勘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(陳勇汀，2021)</a:t>
            </a:r>
            <a:endParaRPr sz="29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606" name="Google Shape;1606;p142"/>
          <p:cNvCxnSpPr>
            <a:stCxn id="1598" idx="2"/>
            <a:endCxn id="1605" idx="0"/>
          </p:cNvCxnSpPr>
          <p:nvPr/>
        </p:nvCxnSpPr>
        <p:spPr>
          <a:xfrm flipH="1" rot="-5400000">
            <a:off x="3281450" y="3753300"/>
            <a:ext cx="586500" cy="2048400"/>
          </a:xfrm>
          <a:prstGeom prst="bentConnector3">
            <a:avLst>
              <a:gd fmla="val 49996" name="adj1"/>
            </a:avLst>
          </a:prstGeom>
          <a:noFill/>
          <a:ln cap="flat" cmpd="sng" w="38100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607" name="Google Shape;1607;p142"/>
          <p:cNvCxnSpPr>
            <a:stCxn id="1599" idx="2"/>
            <a:endCxn id="1605" idx="0"/>
          </p:cNvCxnSpPr>
          <p:nvPr/>
        </p:nvCxnSpPr>
        <p:spPr>
          <a:xfrm rot="5400000">
            <a:off x="5183600" y="3899400"/>
            <a:ext cx="586500" cy="1756200"/>
          </a:xfrm>
          <a:prstGeom prst="bentConnector3">
            <a:avLst>
              <a:gd fmla="val 49996" name="adj1"/>
            </a:avLst>
          </a:prstGeom>
          <a:noFill/>
          <a:ln cap="flat" cmpd="sng" w="38100">
            <a:solidFill>
              <a:srgbClr val="1A1A1A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pic>
        <p:nvPicPr>
          <p:cNvPr id="1608" name="Google Shape;1608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9708" y="5014971"/>
            <a:ext cx="1041600" cy="1038000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9" name="Google Shape;1609;p142"/>
          <p:cNvSpPr/>
          <p:nvPr/>
        </p:nvSpPr>
        <p:spPr>
          <a:xfrm>
            <a:off x="5755425" y="1702150"/>
            <a:ext cx="1542300" cy="541200"/>
          </a:xfrm>
          <a:prstGeom prst="wedgeRoundRectCallout">
            <a:avLst>
              <a:gd fmla="val -55748" name="adj1"/>
              <a:gd fmla="val 7773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3"/>
          <p:cNvSpPr txBox="1"/>
          <p:nvPr>
            <p:ph idx="1" type="body"/>
          </p:nvPr>
        </p:nvSpPr>
        <p:spPr>
          <a:xfrm>
            <a:off x="3957900" y="1783075"/>
            <a:ext cx="4710000" cy="340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調整熱點分析的設定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找出你一條能夠解釋的關聯規則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說明你的理由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16" name="Google Shape;1616;p1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17" name="Google Shape;1617;p14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大挑戰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深入瞭解</a:t>
            </a:r>
            <a:r>
              <a:rPr lang="zh-TW" u="sng">
                <a:solidFill>
                  <a:schemeClr val="accent2"/>
                </a:solidFill>
              </a:rPr>
              <a:t>會</a:t>
            </a:r>
            <a:r>
              <a:rPr lang="zh-TW"/>
              <a:t>逾期的</a:t>
            </a:r>
            <a:r>
              <a:rPr lang="zh-TW"/>
              <a:t>讀者</a:t>
            </a:r>
            <a:endParaRPr/>
          </a:p>
        </p:txBody>
      </p:sp>
      <p:sp>
        <p:nvSpPr>
          <p:cNvPr id="1618" name="Google Shape;1618;p143"/>
          <p:cNvSpPr txBox="1"/>
          <p:nvPr/>
        </p:nvSpPr>
        <p:spPr>
          <a:xfrm rot="-1202203">
            <a:off x="5597487" y="4858046"/>
            <a:ext cx="3095245" cy="400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你也可以試著分析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你自己的資料喔！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619" name="Google Shape;1619;p143"/>
          <p:cNvCxnSpPr/>
          <p:nvPr/>
        </p:nvCxnSpPr>
        <p:spPr>
          <a:xfrm flipH="1" rot="10800000">
            <a:off x="8421535" y="4221174"/>
            <a:ext cx="125400" cy="96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0" name="Google Shape;1620;p143"/>
          <p:cNvCxnSpPr/>
          <p:nvPr/>
        </p:nvCxnSpPr>
        <p:spPr>
          <a:xfrm rot="10800000">
            <a:off x="5701285" y="5776649"/>
            <a:ext cx="756900" cy="26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4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7" name="Google Shape;1627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25" y="1781788"/>
            <a:ext cx="4019400" cy="47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4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9" name="Google Shape;1629;p14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提示：</a:t>
            </a:r>
            <a:r>
              <a:rPr lang="zh-TW">
                <a:solidFill>
                  <a:schemeClr val="dk1"/>
                </a:solidFill>
              </a:rPr>
              <a:t>設定演算法</a:t>
            </a:r>
            <a:r>
              <a:rPr lang="zh-TW">
                <a:solidFill>
                  <a:schemeClr val="dk1"/>
                </a:solidFill>
              </a:rPr>
              <a:t>細節</a:t>
            </a:r>
            <a:endParaRPr/>
          </a:p>
        </p:txBody>
      </p:sp>
      <p:sp>
        <p:nvSpPr>
          <p:cNvPr id="1630" name="Google Shape;1630;p14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144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2" name="Google Shape;1632;p144"/>
          <p:cNvSpPr txBox="1"/>
          <p:nvPr>
            <p:ph idx="4294967295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900">
                <a:solidFill>
                  <a:srgbClr val="FF0000"/>
                </a:solidFill>
              </a:rPr>
              <a:t>maxRuleLength: </a:t>
            </a:r>
            <a:r>
              <a:rPr lang="zh-TW" sz="1900" u="sng">
                <a:solidFill>
                  <a:srgbClr val="FF0000"/>
                </a:solidFill>
              </a:rPr>
              <a:t>1</a:t>
            </a:r>
            <a:br>
              <a:rPr lang="zh-TW" sz="1900"/>
            </a:br>
            <a:r>
              <a:rPr lang="zh-TW" sz="1900"/>
              <a:t>組成規則的屬性數量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900">
                <a:solidFill>
                  <a:srgbClr val="FF0000"/>
                </a:solidFill>
              </a:rPr>
              <a:t>support: </a:t>
            </a:r>
            <a:r>
              <a:rPr lang="zh-TW" sz="1900" u="sng">
                <a:solidFill>
                  <a:srgbClr val="FF0000"/>
                </a:solidFill>
              </a:rPr>
              <a:t>0.01</a:t>
            </a:r>
            <a:br>
              <a:rPr lang="zh-TW" sz="1900">
                <a:solidFill>
                  <a:schemeClr val="dk1"/>
                </a:solidFill>
              </a:rPr>
            </a:br>
            <a:r>
              <a:rPr lang="zh-TW" sz="1900">
                <a:solidFill>
                  <a:schemeClr val="dk1"/>
                </a:solidFill>
              </a:rPr>
              <a:t>只要案例數量超過1%就納入分析</a:t>
            </a:r>
            <a:endParaRPr sz="2100"/>
          </a:p>
        </p:txBody>
      </p:sp>
      <p:sp>
        <p:nvSpPr>
          <p:cNvPr id="1633" name="Google Shape;1633;p144"/>
          <p:cNvSpPr/>
          <p:nvPr/>
        </p:nvSpPr>
        <p:spPr>
          <a:xfrm>
            <a:off x="580100" y="3763975"/>
            <a:ext cx="1868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34" name="Google Shape;1634;p144"/>
          <p:cNvSpPr/>
          <p:nvPr/>
        </p:nvSpPr>
        <p:spPr>
          <a:xfrm>
            <a:off x="589475" y="4905666"/>
            <a:ext cx="1868400" cy="261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14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學習單填答</a:t>
            </a:r>
            <a:endParaRPr/>
          </a:p>
        </p:txBody>
      </p:sp>
      <p:sp>
        <p:nvSpPr>
          <p:cNvPr id="1641" name="Google Shape;1641;p14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42" name="Google Shape;1642;p14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145"/>
          <p:cNvSpPr txBox="1"/>
          <p:nvPr/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4" name="Google Shape;1644;p145"/>
          <p:cNvSpPr/>
          <p:nvPr/>
        </p:nvSpPr>
        <p:spPr>
          <a:xfrm flipH="1">
            <a:off x="5598566" y="3368950"/>
            <a:ext cx="8979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:\Desktop\Dropbox\108-2 成大課程\0319 WEKA實作：機器學習 監督式學習\課程網頁icon\odt.emf" id="1645" name="Google Shape;1645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650" y="2964725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p145"/>
          <p:cNvSpPr/>
          <p:nvPr/>
        </p:nvSpPr>
        <p:spPr>
          <a:xfrm flipH="1">
            <a:off x="2684766" y="3368950"/>
            <a:ext cx="897900" cy="810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7" name="Google Shape;1647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392" y="2963588"/>
            <a:ext cx="1624536" cy="16222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48" name="Google Shape;1648;p145"/>
          <p:cNvSpPr/>
          <p:nvPr/>
        </p:nvSpPr>
        <p:spPr>
          <a:xfrm>
            <a:off x="453476" y="4751312"/>
            <a:ext cx="1922400" cy="76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課程網頁</a:t>
            </a:r>
            <a:endParaRPr sz="32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9" name="Google Shape;1649;p145"/>
          <p:cNvSpPr/>
          <p:nvPr/>
        </p:nvSpPr>
        <p:spPr>
          <a:xfrm>
            <a:off x="3284900" y="4751175"/>
            <a:ext cx="2455500" cy="76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學習單</a:t>
            </a:r>
            <a:endParaRPr sz="32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50" name="Google Shape;1650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2950" y="2963950"/>
            <a:ext cx="162000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45"/>
          <p:cNvSpPr/>
          <p:nvPr/>
        </p:nvSpPr>
        <p:spPr>
          <a:xfrm>
            <a:off x="6239525" y="4751175"/>
            <a:ext cx="2455500" cy="764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繳交學習單</a:t>
            </a:r>
            <a:endParaRPr sz="32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146"/>
          <p:cNvPicPr preferRelativeResize="0"/>
          <p:nvPr/>
        </p:nvPicPr>
        <p:blipFill rotWithShape="1">
          <a:blip r:embed="rId3">
            <a:alphaModFix/>
          </a:blip>
          <a:srcRect b="42186" l="0" r="0" t="0"/>
          <a:stretch/>
        </p:blipFill>
        <p:spPr>
          <a:xfrm>
            <a:off x="6076950" y="3876725"/>
            <a:ext cx="2209800" cy="10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8" name="Google Shape;1658;p146"/>
          <p:cNvSpPr/>
          <p:nvPr/>
        </p:nvSpPr>
        <p:spPr>
          <a:xfrm>
            <a:off x="4289725" y="41594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我完成了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9" name="Google Shape;1659;p146"/>
          <p:cNvSpPr/>
          <p:nvPr/>
        </p:nvSpPr>
        <p:spPr>
          <a:xfrm>
            <a:off x="4289725" y="5331675"/>
            <a:ext cx="2379900" cy="763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我有問題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60" name="Google Shape;1660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2250" y="51731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146"/>
          <p:cNvSpPr txBox="1"/>
          <p:nvPr/>
        </p:nvSpPr>
        <p:spPr>
          <a:xfrm>
            <a:off x="7606050" y="5781025"/>
            <a:ext cx="1542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打開麥克風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Microsoft JhengHei"/>
                <a:ea typeface="Microsoft JhengHei"/>
                <a:cs typeface="Microsoft JhengHei"/>
                <a:sym typeface="Microsoft JhengHei"/>
              </a:rPr>
              <a:t>直接問</a:t>
            </a:r>
            <a:endParaRPr sz="19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62" name="Google Shape;1662;p146"/>
          <p:cNvPicPr preferRelativeResize="0"/>
          <p:nvPr/>
        </p:nvPicPr>
        <p:blipFill rotWithShape="1">
          <a:blip r:embed="rId3">
            <a:alphaModFix/>
          </a:blip>
          <a:srcRect b="17939" l="27679" r="28798" t="57810"/>
          <a:stretch/>
        </p:blipFill>
        <p:spPr>
          <a:xfrm>
            <a:off x="7577950" y="4398000"/>
            <a:ext cx="961750" cy="4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p146"/>
          <p:cNvSpPr txBox="1"/>
          <p:nvPr>
            <p:ph idx="1" type="body"/>
          </p:nvPr>
        </p:nvSpPr>
        <p:spPr>
          <a:xfrm>
            <a:off x="3975525" y="1783075"/>
            <a:ext cx="4311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使用熱點分析，調整參數後進行分析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填答學習單</a:t>
            </a:r>
            <a:endParaRPr/>
          </a:p>
        </p:txBody>
      </p:sp>
      <p:sp>
        <p:nvSpPr>
          <p:cNvPr id="1664" name="Google Shape;1664;p1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65" name="Google Shape;1665;p146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深入</a:t>
            </a:r>
            <a:r>
              <a:rPr lang="zh-TW"/>
              <a:t>熱點分析</a:t>
            </a:r>
            <a:endParaRPr/>
          </a:p>
        </p:txBody>
      </p:sp>
      <p:sp>
        <p:nvSpPr>
          <p:cNvPr id="1666" name="Google Shape;1666;p146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練習囉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47"/>
          <p:cNvSpPr/>
          <p:nvPr/>
        </p:nvSpPr>
        <p:spPr>
          <a:xfrm>
            <a:off x="13625" y="27675"/>
            <a:ext cx="9144000" cy="6525600"/>
          </a:xfrm>
          <a:prstGeom prst="rect">
            <a:avLst/>
          </a:prstGeom>
          <a:gradFill>
            <a:gsLst>
              <a:gs pos="0">
                <a:srgbClr val="FFD966">
                  <a:alpha val="22352"/>
                </a:srgbClr>
              </a:gs>
              <a:gs pos="100000">
                <a:srgbClr val="7F6000">
                  <a:alpha val="28627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147"/>
          <p:cNvSpPr txBox="1"/>
          <p:nvPr>
            <p:ph type="title"/>
          </p:nvPr>
        </p:nvSpPr>
        <p:spPr>
          <a:xfrm>
            <a:off x="476250" y="43267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Chapter 3. </a:t>
            </a:r>
            <a:endParaRPr b="0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洞悉未來：時間序列預測</a:t>
            </a:r>
            <a:endParaRPr/>
          </a:p>
        </p:txBody>
      </p:sp>
      <p:sp>
        <p:nvSpPr>
          <p:cNvPr id="1674" name="Google Shape;1674;p1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5" name="Google Shape;1675;p1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676" name="Google Shape;1676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5" y="5720375"/>
            <a:ext cx="2827050" cy="63725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FFFFFF"/>
            </a:outerShdw>
          </a:effectLst>
        </p:spPr>
      </p:pic>
      <p:sp>
        <p:nvSpPr>
          <p:cNvPr id="1677" name="Google Shape;1677;p147"/>
          <p:cNvSpPr txBox="1"/>
          <p:nvPr>
            <p:ph type="title"/>
          </p:nvPr>
        </p:nvSpPr>
        <p:spPr>
          <a:xfrm>
            <a:off x="476250" y="49537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看穿因果</a:t>
            </a:r>
            <a:r>
              <a:rPr b="0" lang="zh-TW" sz="3200"/>
              <a:t>之後...</a:t>
            </a:r>
            <a:endParaRPr b="0" sz="3200"/>
          </a:p>
        </p:txBody>
      </p:sp>
      <p:pic>
        <p:nvPicPr>
          <p:cNvPr id="1678" name="Google Shape;1678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2463" y="1687424"/>
            <a:ext cx="2579083" cy="24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67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先來看看所屬單位...</a:t>
            </a:r>
            <a:endParaRPr/>
          </a:p>
        </p:txBody>
      </p:sp>
      <p:pic>
        <p:nvPicPr>
          <p:cNvPr id="478" name="Google Shape;47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02" y="1430925"/>
            <a:ext cx="2815954" cy="37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7"/>
          <p:cNvSpPr/>
          <p:nvPr/>
        </p:nvSpPr>
        <p:spPr>
          <a:xfrm>
            <a:off x="4663100" y="2341475"/>
            <a:ext cx="2326800" cy="11403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是否有逾期記錄=是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0" name="Google Shape;480;p67"/>
          <p:cNvSpPr/>
          <p:nvPr/>
        </p:nvSpPr>
        <p:spPr>
          <a:xfrm>
            <a:off x="2989400" y="10965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讀者類型=?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1" name="Google Shape;481;p67"/>
          <p:cNvSpPr/>
          <p:nvPr/>
        </p:nvSpPr>
        <p:spPr>
          <a:xfrm>
            <a:off x="6656400" y="10965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771525" rotWithShape="0" algn="bl" dir="5400000" dist="19050">
              <a:srgbClr val="FFFF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所屬單位=?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2" name="Google Shape;482;p67"/>
          <p:cNvSpPr/>
          <p:nvPr/>
        </p:nvSpPr>
        <p:spPr>
          <a:xfrm>
            <a:off x="3200975" y="3958200"/>
            <a:ext cx="1673700" cy="6342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借閱總數&gt;?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3" name="Google Shape;483;p67"/>
          <p:cNvSpPr/>
          <p:nvPr/>
        </p:nvSpPr>
        <p:spPr>
          <a:xfrm>
            <a:off x="6542575" y="4072800"/>
            <a:ext cx="2221500" cy="634200"/>
          </a:xfrm>
          <a:prstGeom prst="roundRect">
            <a:avLst>
              <a:gd fmla="val 16667" name="adj"/>
            </a:avLst>
          </a:prstGeom>
          <a:solidFill>
            <a:srgbClr val="9E9E9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?類借閱總數&gt;?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4" name="Google Shape;484;p67"/>
          <p:cNvSpPr/>
          <p:nvPr/>
        </p:nvSpPr>
        <p:spPr>
          <a:xfrm flipH="1" rot="2698723">
            <a:off x="4503810" y="1625704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E9E9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67"/>
          <p:cNvSpPr/>
          <p:nvPr/>
        </p:nvSpPr>
        <p:spPr>
          <a:xfrm rot="2701277">
            <a:off x="6138457" y="36267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E9E9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67"/>
          <p:cNvSpPr/>
          <p:nvPr/>
        </p:nvSpPr>
        <p:spPr>
          <a:xfrm rot="-2698723">
            <a:off x="6323732" y="16257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67"/>
          <p:cNvSpPr/>
          <p:nvPr/>
        </p:nvSpPr>
        <p:spPr>
          <a:xfrm flipH="1" rot="-2701277">
            <a:off x="4715382" y="3512101"/>
            <a:ext cx="571272" cy="6436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E9E9E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